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5075" cx="9144000"/>
  <p:notesSz cx="6858000" cy="9144000"/>
  <p:embeddedFontLst>
    <p:embeddedFont>
      <p:font typeface="Overlock"/>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E323675-A8F0-4BBF-8328-1194DEF20B3C}">
  <a:tblStyle styleId="{5E323675-A8F0-4BBF-8328-1194DEF20B3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BC7D767-EF04-47FC-BF7A-AF29C4FAC2C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1"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verlock-regular.fntdata"/><Relationship Id="rId11" Type="http://schemas.openxmlformats.org/officeDocument/2006/relationships/slide" Target="slides/slide5.xml"/><Relationship Id="rId22" Type="http://schemas.openxmlformats.org/officeDocument/2006/relationships/font" Target="fonts/Overlock-italic.fntdata"/><Relationship Id="rId10" Type="http://schemas.openxmlformats.org/officeDocument/2006/relationships/slide" Target="slides/slide4.xml"/><Relationship Id="rId21" Type="http://schemas.openxmlformats.org/officeDocument/2006/relationships/font" Target="fonts/Overlock-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Overlock-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000"/>
              </a:spcAft>
              <a:buClr>
                <a:schemeClr val="dk1"/>
              </a:buClr>
              <a:buSzPts val="1100"/>
              <a:buFont typeface="Arial"/>
              <a:buNone/>
            </a:pPr>
            <a:r>
              <a:rPr lang="zh-CN" sz="1100">
                <a:latin typeface="Arial"/>
                <a:ea typeface="Arial"/>
                <a:cs typeface="Arial"/>
                <a:sym typeface="Arial"/>
              </a:rPr>
              <a:t>Last year, the movie industry achieved a huge success, and its total revenue </a:t>
            </a:r>
            <a:r>
              <a:rPr lang="zh-CN" sz="1100">
                <a:latin typeface="Arial"/>
                <a:ea typeface="Arial"/>
                <a:cs typeface="Arial"/>
                <a:sym typeface="Arial"/>
              </a:rPr>
              <a:t>nearly got to $12 billion.</a:t>
            </a:r>
            <a:r>
              <a:rPr lang="zh-CN" sz="1100">
                <a:latin typeface="Arial"/>
                <a:ea typeface="Arial"/>
                <a:cs typeface="Arial"/>
                <a:sym typeface="Arial"/>
              </a:rPr>
              <a:t> However, what kind of movies make the most money? How much does the crews matter? Or the budget? Or the runtime? This is the topic we’d like to discuss today. </a:t>
            </a:r>
            <a:endParaRPr/>
          </a:p>
        </p:txBody>
      </p:sp>
      <p:sp>
        <p:nvSpPr>
          <p:cNvPr id="92" name="Google Shape;9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8e657f048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58e657f048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58e657f048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8e657f048_0_2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58e657f048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58e657f048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8e40a0442_1_13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58e40a0442_1_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58e40a0442_1_1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8e40a0442_1_14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58e40a0442_1_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58e40a0442_1_1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6ca4f743d_0_34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56ca4f743d_0_3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000"/>
              </a:spcAft>
              <a:buSzPts val="1100"/>
              <a:buNone/>
            </a:pPr>
            <a:r>
              <a:rPr lang="zh-CN" sz="1100">
                <a:latin typeface="Arial"/>
                <a:ea typeface="Arial"/>
                <a:cs typeface="Arial"/>
                <a:sym typeface="Arial"/>
              </a:rPr>
              <a:t>In this project, we studied more than 7,000 past films, and applied EDA and predictive analysis. We hope our project can help the production companies enhance their movies’ revenue.</a:t>
            </a:r>
            <a:endParaRPr/>
          </a:p>
        </p:txBody>
      </p:sp>
      <p:sp>
        <p:nvSpPr>
          <p:cNvPr id="109" name="Google Shape;109;g56ca4f743d_0_3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sz="1050">
                <a:solidFill>
                  <a:srgbClr val="333333"/>
                </a:solidFill>
                <a:highlight>
                  <a:srgbClr val="FFFFFF"/>
                </a:highlight>
                <a:latin typeface="Arial"/>
                <a:ea typeface="Arial"/>
                <a:cs typeface="Arial"/>
                <a:sym typeface="Arial"/>
              </a:rPr>
              <a:t>Revenue is the dependent variable, but its distribution has a VERY high skewness! So we transformed it with log. In our independent variables, apart from</a:t>
            </a:r>
            <a:r>
              <a:rPr lang="zh-CN" sz="1050">
                <a:solidFill>
                  <a:srgbClr val="333333"/>
                </a:solidFill>
                <a:highlight>
                  <a:srgbClr val="FFFFFF"/>
                </a:highlight>
                <a:latin typeface="Arial"/>
                <a:ea typeface="Arial"/>
                <a:cs typeface="Arial"/>
                <a:sym typeface="Arial"/>
              </a:rPr>
              <a:t> numeric, categorical variables, we also have text and date. And some of variables are in the JSON format. </a:t>
            </a:r>
            <a:endParaRPr sz="105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rPr lang="zh-CN"/>
              <a:t>Let’s look at these variable types one by one. </a:t>
            </a:r>
            <a:endParaRPr/>
          </a:p>
        </p:txBody>
      </p:sp>
      <p:sp>
        <p:nvSpPr>
          <p:cNvPr id="146" name="Google Shape;146;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6ca4f743d_0_43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56ca4f743d_0_4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For the numeric variables, budget has the highest positive correlation with revenue. And popularity is the second one.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9" name="Google Shape;169;g56ca4f743d_0_4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6ca4f743d_0_53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56ca4f743d_0_5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Then, about how to deal with the variables in JSON format. We counted all the unique types appeared in one column, and created several dummy variables to show if a movie belongs to a certain type. F</a:t>
            </a:r>
            <a:r>
              <a:rPr lang="zh-CN"/>
              <a:t>or genres, Adventure movie made really high revenue. And for producing companies, Disney is a true industry leader.</a:t>
            </a:r>
            <a:endParaRPr/>
          </a:p>
          <a:p>
            <a:pPr indent="0" lvl="0" marL="0" rtl="0" algn="l">
              <a:spcBef>
                <a:spcPts val="0"/>
              </a:spcBef>
              <a:spcAft>
                <a:spcPts val="0"/>
              </a:spcAft>
              <a:buClr>
                <a:srgbClr val="000000"/>
              </a:buClr>
              <a:buFont typeface="Arial"/>
              <a:buNone/>
            </a:pPr>
            <a:r>
              <a:t/>
            </a:r>
            <a:endParaRPr/>
          </a:p>
        </p:txBody>
      </p:sp>
      <p:sp>
        <p:nvSpPr>
          <p:cNvPr id="189" name="Google Shape;189;g56ca4f743d_0_5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6ca4f743d_0_54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56ca4f743d_0_5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Then, the text part. We used “nrc” and “afinn” lexicon to do the sentiment analysis on the movie overview. </a:t>
            </a:r>
            <a:r>
              <a:rPr lang="zh-CN" sz="1100">
                <a:latin typeface="Arial"/>
                <a:ea typeface="Arial"/>
                <a:cs typeface="Arial"/>
                <a:sym typeface="Arial"/>
              </a:rPr>
              <a:t>And a conclusion can be got that movies with high revenue tend to include limited sentimental words. The emotion of their overview is relatively neutral. </a:t>
            </a:r>
            <a:endParaRPr/>
          </a:p>
        </p:txBody>
      </p:sp>
      <p:sp>
        <p:nvSpPr>
          <p:cNvPr id="207" name="Google Shape;207;g56ca4f743d_0_5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6ca4f743d_0_46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56ca4f743d_0_4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The last part of our feature </a:t>
            </a:r>
            <a:r>
              <a:rPr lang="zh-CN"/>
              <a:t>engineering is to deal with the release date. </a:t>
            </a:r>
            <a:r>
              <a:rPr lang="zh-CN"/>
              <a:t> Movies released in June and December tend to have higher revenue. I think this maybe because those high-budget movie would choose to be on in vacation.</a:t>
            </a:r>
            <a:endParaRPr/>
          </a:p>
        </p:txBody>
      </p:sp>
      <p:sp>
        <p:nvSpPr>
          <p:cNvPr id="217" name="Google Shape;217;g56ca4f743d_0_4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5:notes"/>
          <p:cNvSpPr/>
          <p:nvPr>
            <p:ph idx="2" type="sldImg"/>
          </p:nvPr>
        </p:nvSpPr>
        <p:spPr>
          <a:xfrm>
            <a:off x="2687638" y="514350"/>
            <a:ext cx="4570412"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After adding some tdidf and sentiment features from text mining, we started to fit varioud models. Some of the model we tried including xgboost, clustering then predict, deep learnign, random forest and svm. Due to limited presentation time, we will focus talking about few of them. </a:t>
            </a:r>
            <a:endParaRPr/>
          </a:p>
          <a:p>
            <a:pPr indent="0" lvl="0" marL="0" rtl="0" algn="l">
              <a:spcBef>
                <a:spcPts val="0"/>
              </a:spcBef>
              <a:spcAft>
                <a:spcPts val="0"/>
              </a:spcAft>
              <a:buNone/>
            </a:pPr>
            <a:r>
              <a:t/>
            </a:r>
            <a:endParaRPr/>
          </a:p>
        </p:txBody>
      </p:sp>
      <p:sp>
        <p:nvSpPr>
          <p:cNvPr id="263" name="Google Shape;263;p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My First Template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6ca4f743d_1_3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56ca4f743d_1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The first one we would like to share is clutering then predict based on xgboost. As we see in class that cluster then predict could help improve model accuracy. We wanted to test it out. To process categorical data for clustering and xgboost, we used a dummyvars function from caret package. To avoide linear dependencies, we used fullRank  =True to delete one dummy column to achieve number of columns one less than the factor levels. For the clustering, we decied to adopt k-means clutering and used total within sum of squares and silhoette width to help decided optimal cluster number. A number of 2 are recommended by both plots. As a result, we get the below rmsle error measure. Surprisely, the clustering method does not work well. XGboost without clustering actually achieve lower rmsle! We reflected on the sitation and got two possibilities why it doesn’t work weel. First, maybe movies are more comlicated than 2 cluters. However, if we split data into more clusters, we won’t have enough train data to train the model well. As a result, we decided to use xgboost without clustering and keep the dummy method. </a:t>
            </a:r>
            <a:endParaRPr/>
          </a:p>
        </p:txBody>
      </p:sp>
      <p:sp>
        <p:nvSpPr>
          <p:cNvPr id="305" name="Google Shape;305;g56ca4f743d_1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457200" y="206042"/>
            <a:ext cx="8229600" cy="85751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457200" y="1200521"/>
            <a:ext cx="8229600" cy="339552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2"/>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457200" y="206042"/>
            <a:ext cx="8229600" cy="85751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
          <p:cNvSpPr txBox="1"/>
          <p:nvPr>
            <p:ph idx="1" type="body"/>
          </p:nvPr>
        </p:nvSpPr>
        <p:spPr>
          <a:xfrm rot="5400000">
            <a:off x="2874240" y="-1216519"/>
            <a:ext cx="3395520" cy="8229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1"/>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文本" type="vertTitleAndTx">
  <p:cSld name="VERTICAL_TITLE_AND_VERTICAL_TEXT">
    <p:spTree>
      <p:nvGrpSpPr>
        <p:cNvPr id="83" name="Shape 83"/>
        <p:cNvGrpSpPr/>
        <p:nvPr/>
      </p:nvGrpSpPr>
      <p:grpSpPr>
        <a:xfrm>
          <a:off x="0" y="0"/>
          <a:ext cx="0" cy="0"/>
          <a:chOff x="0" y="0"/>
          <a:chExt cx="0" cy="0"/>
        </a:xfrm>
      </p:grpSpPr>
      <p:sp>
        <p:nvSpPr>
          <p:cNvPr id="84" name="Google Shape;84;p12"/>
          <p:cNvSpPr txBox="1"/>
          <p:nvPr>
            <p:ph type="title"/>
          </p:nvPr>
        </p:nvSpPr>
        <p:spPr>
          <a:xfrm rot="5400000">
            <a:off x="6011552" y="772676"/>
            <a:ext cx="3293095" cy="20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rot="5400000">
            <a:off x="1820553" y="-1208523"/>
            <a:ext cx="3293095" cy="6019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 name="Google Shape;86;p12"/>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
        <p:nvSpPr>
          <p:cNvPr id="25" name="Google Shape;25;p3"/>
          <p:cNvSpPr txBox="1"/>
          <p:nvPr/>
        </p:nvSpPr>
        <p:spPr>
          <a:xfrm>
            <a:off x="3650614" y="160276"/>
            <a:ext cx="1826141" cy="33865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SzPts val="1600"/>
              <a:buFont typeface="Arial"/>
              <a:buNone/>
            </a:pPr>
            <a:r>
              <a:rPr lang="zh-CN" sz="1600">
                <a:solidFill>
                  <a:schemeClr val="accent1"/>
                </a:solidFill>
                <a:latin typeface="Microsoft Yahei"/>
                <a:ea typeface="Microsoft Yahei"/>
                <a:cs typeface="Microsoft Yahei"/>
                <a:sym typeface="Microsoft Yahei"/>
              </a:rPr>
              <a:t>此处添加标题文本</a:t>
            </a:r>
            <a:endParaRPr sz="1600">
              <a:solidFill>
                <a:schemeClr val="accent1"/>
              </a:solidFill>
              <a:latin typeface="Microsoft Yahei"/>
              <a:ea typeface="Microsoft Yahei"/>
              <a:cs typeface="Microsoft Yahei"/>
              <a:sym typeface="Microsoft Yahei"/>
            </a:endParaRPr>
          </a:p>
        </p:txBody>
      </p:sp>
      <p:sp>
        <p:nvSpPr>
          <p:cNvPr id="26" name="Google Shape;26;p3"/>
          <p:cNvSpPr txBox="1"/>
          <p:nvPr/>
        </p:nvSpPr>
        <p:spPr>
          <a:xfrm>
            <a:off x="3503037" y="438174"/>
            <a:ext cx="2113079" cy="21551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7F7F7F"/>
              </a:buClr>
              <a:buSzPts val="800"/>
              <a:buFont typeface="Arial"/>
              <a:buNone/>
            </a:pPr>
            <a:r>
              <a:rPr lang="zh-CN" sz="800">
                <a:solidFill>
                  <a:srgbClr val="7F7F7F"/>
                </a:solidFill>
                <a:latin typeface="Microsoft Yahei"/>
                <a:ea typeface="Microsoft Yahei"/>
                <a:cs typeface="Microsoft Yahei"/>
                <a:sym typeface="Microsoft Yahei"/>
              </a:rPr>
              <a:t>This is a good space for a short subtitle</a:t>
            </a:r>
            <a:endParaRPr/>
          </a:p>
        </p:txBody>
      </p:sp>
      <p:cxnSp>
        <p:nvCxnSpPr>
          <p:cNvPr id="27" name="Google Shape;27;p3"/>
          <p:cNvCxnSpPr/>
          <p:nvPr/>
        </p:nvCxnSpPr>
        <p:spPr>
          <a:xfrm>
            <a:off x="5616116" y="340296"/>
            <a:ext cx="3491880" cy="0"/>
          </a:xfrm>
          <a:prstGeom prst="straightConnector1">
            <a:avLst/>
          </a:prstGeom>
          <a:noFill/>
          <a:ln cap="flat" cmpd="sng" w="9525">
            <a:solidFill>
              <a:srgbClr val="42698F"/>
            </a:solidFill>
            <a:prstDash val="solid"/>
            <a:round/>
            <a:headEnd len="sm" w="sm" type="none"/>
            <a:tailEnd len="sm" w="sm" type="none"/>
          </a:ln>
        </p:spPr>
      </p:cxnSp>
      <p:cxnSp>
        <p:nvCxnSpPr>
          <p:cNvPr id="28" name="Google Shape;28;p3"/>
          <p:cNvCxnSpPr/>
          <p:nvPr/>
        </p:nvCxnSpPr>
        <p:spPr>
          <a:xfrm>
            <a:off x="0" y="340296"/>
            <a:ext cx="3491880" cy="0"/>
          </a:xfrm>
          <a:prstGeom prst="straightConnector1">
            <a:avLst/>
          </a:prstGeom>
          <a:noFill/>
          <a:ln cap="flat" cmpd="sng" w="9525">
            <a:solidFill>
              <a:srgbClr val="42698F"/>
            </a:solidFill>
            <a:prstDash val="solid"/>
            <a:round/>
            <a:headEnd len="sm" w="sm" type="none"/>
            <a:tailEnd len="sm" w="sm" type="none"/>
          </a:ln>
        </p:spPr>
      </p:cxnSp>
      <p:sp>
        <p:nvSpPr>
          <p:cNvPr id="29" name="Google Shape;29;p3"/>
          <p:cNvSpPr/>
          <p:nvPr/>
        </p:nvSpPr>
        <p:spPr>
          <a:xfrm flipH="1" rot="10800000">
            <a:off x="0" y="4732784"/>
            <a:ext cx="9297489" cy="477337"/>
          </a:xfrm>
          <a:custGeom>
            <a:rect b="b" l="l" r="r" t="t"/>
            <a:pathLst>
              <a:path extrusionOk="0" h="957729" w="9238129">
                <a:moveTo>
                  <a:pt x="0" y="95623"/>
                </a:moveTo>
                <a:cubicBezTo>
                  <a:pt x="101600" y="338417"/>
                  <a:pt x="203200" y="581211"/>
                  <a:pt x="403412" y="624540"/>
                </a:cubicBezTo>
                <a:cubicBezTo>
                  <a:pt x="603624" y="667869"/>
                  <a:pt x="923365" y="301811"/>
                  <a:pt x="1201271" y="355599"/>
                </a:cubicBezTo>
                <a:cubicBezTo>
                  <a:pt x="1479177" y="409387"/>
                  <a:pt x="1706282" y="957729"/>
                  <a:pt x="2070847" y="947270"/>
                </a:cubicBezTo>
                <a:cubicBezTo>
                  <a:pt x="2435412" y="936811"/>
                  <a:pt x="2971800" y="321234"/>
                  <a:pt x="3388659" y="292846"/>
                </a:cubicBezTo>
                <a:cubicBezTo>
                  <a:pt x="3805518" y="264458"/>
                  <a:pt x="4189506" y="779928"/>
                  <a:pt x="4572000" y="776940"/>
                </a:cubicBezTo>
                <a:cubicBezTo>
                  <a:pt x="4954494" y="773952"/>
                  <a:pt x="5310094" y="292846"/>
                  <a:pt x="5683624" y="274917"/>
                </a:cubicBezTo>
                <a:cubicBezTo>
                  <a:pt x="6057154" y="256988"/>
                  <a:pt x="6456083" y="691776"/>
                  <a:pt x="6813177" y="669364"/>
                </a:cubicBezTo>
                <a:cubicBezTo>
                  <a:pt x="7170271" y="646952"/>
                  <a:pt x="7458636" y="143434"/>
                  <a:pt x="7826189" y="140446"/>
                </a:cubicBezTo>
                <a:cubicBezTo>
                  <a:pt x="8193742" y="137458"/>
                  <a:pt x="8798859" y="566269"/>
                  <a:pt x="9018494" y="651434"/>
                </a:cubicBezTo>
                <a:cubicBezTo>
                  <a:pt x="9238129" y="736599"/>
                  <a:pt x="9121588" y="684305"/>
                  <a:pt x="9144000" y="651434"/>
                </a:cubicBezTo>
                <a:cubicBezTo>
                  <a:pt x="9166412" y="618564"/>
                  <a:pt x="9145494" y="551328"/>
                  <a:pt x="9152965" y="454211"/>
                </a:cubicBezTo>
                <a:cubicBezTo>
                  <a:pt x="9160436" y="357094"/>
                  <a:pt x="9185836" y="137458"/>
                  <a:pt x="9188824" y="68729"/>
                </a:cubicBezTo>
                <a:cubicBezTo>
                  <a:pt x="9191812" y="0"/>
                  <a:pt x="9170894" y="41834"/>
                  <a:pt x="9170894" y="41834"/>
                </a:cubicBezTo>
                <a:lnTo>
                  <a:pt x="0" y="9562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30" name="Shape 30"/>
        <p:cNvGrpSpPr/>
        <p:nvPr/>
      </p:nvGrpSpPr>
      <p:grpSpPr>
        <a:xfrm>
          <a:off x="0" y="0"/>
          <a:ext cx="0" cy="0"/>
          <a:chOff x="0" y="0"/>
          <a:chExt cx="0" cy="0"/>
        </a:xfrm>
      </p:grpSpPr>
      <p:sp>
        <p:nvSpPr>
          <p:cNvPr id="31" name="Google Shape;31;p4"/>
          <p:cNvSpPr txBox="1"/>
          <p:nvPr>
            <p:ph type="ctrTitle"/>
          </p:nvPr>
        </p:nvSpPr>
        <p:spPr>
          <a:xfrm>
            <a:off x="685800" y="1598313"/>
            <a:ext cx="7772400" cy="110285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subTitle"/>
          </p:nvPr>
        </p:nvSpPr>
        <p:spPr>
          <a:xfrm>
            <a:off x="1371600" y="2915550"/>
            <a:ext cx="6400800" cy="1314856"/>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3" name="Google Shape;33;p4"/>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722313" y="3306196"/>
            <a:ext cx="7772400" cy="102187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722313" y="2180708"/>
            <a:ext cx="7772400" cy="1125488"/>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5"/>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457200" y="206042"/>
            <a:ext cx="8229600" cy="85751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457200" y="900391"/>
            <a:ext cx="4038600" cy="2547534"/>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6"/>
          <p:cNvSpPr txBox="1"/>
          <p:nvPr>
            <p:ph idx="2" type="body"/>
          </p:nvPr>
        </p:nvSpPr>
        <p:spPr>
          <a:xfrm>
            <a:off x="4648200" y="900391"/>
            <a:ext cx="4038600" cy="2547534"/>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6"/>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49" name="Shape 49"/>
        <p:cNvGrpSpPr/>
        <p:nvPr/>
      </p:nvGrpSpPr>
      <p:grpSpPr>
        <a:xfrm>
          <a:off x="0" y="0"/>
          <a:ext cx="0" cy="0"/>
          <a:chOff x="0" y="0"/>
          <a:chExt cx="0" cy="0"/>
        </a:xfrm>
      </p:grpSpPr>
      <p:sp>
        <p:nvSpPr>
          <p:cNvPr id="50" name="Google Shape;50;p7"/>
          <p:cNvSpPr txBox="1"/>
          <p:nvPr>
            <p:ph type="title"/>
          </p:nvPr>
        </p:nvSpPr>
        <p:spPr>
          <a:xfrm>
            <a:off x="457200" y="206042"/>
            <a:ext cx="8229600" cy="85751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457200" y="1151690"/>
            <a:ext cx="4040188" cy="479970"/>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7"/>
          <p:cNvSpPr txBox="1"/>
          <p:nvPr>
            <p:ph idx="2" type="body"/>
          </p:nvPr>
        </p:nvSpPr>
        <p:spPr>
          <a:xfrm>
            <a:off x="457200" y="1631660"/>
            <a:ext cx="4040188" cy="2964381"/>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7"/>
          <p:cNvSpPr txBox="1"/>
          <p:nvPr>
            <p:ph idx="3" type="body"/>
          </p:nvPr>
        </p:nvSpPr>
        <p:spPr>
          <a:xfrm>
            <a:off x="4645026" y="1151690"/>
            <a:ext cx="4041775" cy="479970"/>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7"/>
          <p:cNvSpPr txBox="1"/>
          <p:nvPr>
            <p:ph idx="4" type="body"/>
          </p:nvPr>
        </p:nvSpPr>
        <p:spPr>
          <a:xfrm>
            <a:off x="4645026" y="1631660"/>
            <a:ext cx="4041775" cy="2964381"/>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7"/>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58" name="Shape 58"/>
        <p:cNvGrpSpPr/>
        <p:nvPr/>
      </p:nvGrpSpPr>
      <p:grpSpPr>
        <a:xfrm>
          <a:off x="0" y="0"/>
          <a:ext cx="0" cy="0"/>
          <a:chOff x="0" y="0"/>
          <a:chExt cx="0" cy="0"/>
        </a:xfrm>
      </p:grpSpPr>
      <p:sp>
        <p:nvSpPr>
          <p:cNvPr id="59" name="Google Shape;59;p8"/>
          <p:cNvSpPr txBox="1"/>
          <p:nvPr>
            <p:ph type="title"/>
          </p:nvPr>
        </p:nvSpPr>
        <p:spPr>
          <a:xfrm>
            <a:off x="457200" y="206042"/>
            <a:ext cx="8229600" cy="85751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457201" y="204851"/>
            <a:ext cx="3008313" cy="871807"/>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
          <p:cNvSpPr txBox="1"/>
          <p:nvPr>
            <p:ph idx="1" type="body"/>
          </p:nvPr>
        </p:nvSpPr>
        <p:spPr>
          <a:xfrm>
            <a:off x="3575050" y="204851"/>
            <a:ext cx="5111750" cy="4391190"/>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6" name="Google Shape;66;p9"/>
          <p:cNvSpPr txBox="1"/>
          <p:nvPr>
            <p:ph idx="2" type="body"/>
          </p:nvPr>
        </p:nvSpPr>
        <p:spPr>
          <a:xfrm>
            <a:off x="457201" y="1076658"/>
            <a:ext cx="3008313" cy="351938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7" name="Google Shape;67;p9"/>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70" name="Shape 70"/>
        <p:cNvGrpSpPr/>
        <p:nvPr/>
      </p:nvGrpSpPr>
      <p:grpSpPr>
        <a:xfrm>
          <a:off x="0" y="0"/>
          <a:ext cx="0" cy="0"/>
          <a:chOff x="0" y="0"/>
          <a:chExt cx="0" cy="0"/>
        </a:xfrm>
      </p:grpSpPr>
      <p:sp>
        <p:nvSpPr>
          <p:cNvPr id="71" name="Google Shape;71;p10"/>
          <p:cNvSpPr txBox="1"/>
          <p:nvPr>
            <p:ph type="title"/>
          </p:nvPr>
        </p:nvSpPr>
        <p:spPr>
          <a:xfrm>
            <a:off x="1792288" y="3601561"/>
            <a:ext cx="5486400" cy="425185"/>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0"/>
          <p:cNvSpPr/>
          <p:nvPr>
            <p:ph idx="2" type="pic"/>
          </p:nvPr>
        </p:nvSpPr>
        <p:spPr>
          <a:xfrm>
            <a:off x="1792288" y="459723"/>
            <a:ext cx="5486400" cy="3087053"/>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0"/>
          <p:cNvSpPr txBox="1"/>
          <p:nvPr>
            <p:ph idx="1" type="body"/>
          </p:nvPr>
        </p:nvSpPr>
        <p:spPr>
          <a:xfrm>
            <a:off x="1792288" y="4026746"/>
            <a:ext cx="5486400" cy="60383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10"/>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6042"/>
            <a:ext cx="8229600" cy="85751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521"/>
            <a:ext cx="8229600" cy="339552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8735"/>
            <a:ext cx="21336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4768735"/>
            <a:ext cx="28956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4768735"/>
            <a:ext cx="21336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3"/>
          <p:cNvPicPr preferRelativeResize="0"/>
          <p:nvPr/>
        </p:nvPicPr>
        <p:blipFill>
          <a:blip r:embed="rId3">
            <a:alphaModFix/>
          </a:blip>
          <a:stretch>
            <a:fillRect/>
          </a:stretch>
        </p:blipFill>
        <p:spPr>
          <a:xfrm>
            <a:off x="0" y="-34825"/>
            <a:ext cx="3526148" cy="5145073"/>
          </a:xfrm>
          <a:prstGeom prst="rect">
            <a:avLst/>
          </a:prstGeom>
          <a:noFill/>
          <a:ln>
            <a:noFill/>
          </a:ln>
        </p:spPr>
      </p:pic>
      <p:grpSp>
        <p:nvGrpSpPr>
          <p:cNvPr id="95" name="Google Shape;95;p13"/>
          <p:cNvGrpSpPr/>
          <p:nvPr/>
        </p:nvGrpSpPr>
        <p:grpSpPr>
          <a:xfrm rot="5400000">
            <a:off x="5500264" y="186402"/>
            <a:ext cx="1629832" cy="4384045"/>
            <a:chOff x="4205698" y="1492424"/>
            <a:chExt cx="1239793" cy="324036"/>
          </a:xfrm>
        </p:grpSpPr>
        <p:sp>
          <p:nvSpPr>
            <p:cNvPr id="96" name="Google Shape;96;p13"/>
            <p:cNvSpPr/>
            <p:nvPr/>
          </p:nvSpPr>
          <p:spPr>
            <a:xfrm>
              <a:off x="4205698" y="1492424"/>
              <a:ext cx="654334" cy="32403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3"/>
            <p:cNvSpPr/>
            <p:nvPr/>
          </p:nvSpPr>
          <p:spPr>
            <a:xfrm>
              <a:off x="4860034" y="1492424"/>
              <a:ext cx="585457" cy="32403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8" name="Google Shape;98;p13"/>
          <p:cNvSpPr/>
          <p:nvPr/>
        </p:nvSpPr>
        <p:spPr>
          <a:xfrm>
            <a:off x="0" y="-127756"/>
            <a:ext cx="9307415" cy="1034347"/>
          </a:xfrm>
          <a:custGeom>
            <a:rect b="b" l="l" r="r" t="t"/>
            <a:pathLst>
              <a:path extrusionOk="0" h="957729" w="9238129">
                <a:moveTo>
                  <a:pt x="0" y="95623"/>
                </a:moveTo>
                <a:cubicBezTo>
                  <a:pt x="101600" y="338417"/>
                  <a:pt x="203200" y="581211"/>
                  <a:pt x="403412" y="624540"/>
                </a:cubicBezTo>
                <a:cubicBezTo>
                  <a:pt x="603624" y="667869"/>
                  <a:pt x="923365" y="301811"/>
                  <a:pt x="1201271" y="355599"/>
                </a:cubicBezTo>
                <a:cubicBezTo>
                  <a:pt x="1479177" y="409387"/>
                  <a:pt x="1706282" y="957729"/>
                  <a:pt x="2070847" y="947270"/>
                </a:cubicBezTo>
                <a:cubicBezTo>
                  <a:pt x="2435412" y="936811"/>
                  <a:pt x="2971800" y="321234"/>
                  <a:pt x="3388659" y="292846"/>
                </a:cubicBezTo>
                <a:cubicBezTo>
                  <a:pt x="3805518" y="264458"/>
                  <a:pt x="4189506" y="779928"/>
                  <a:pt x="4572000" y="776940"/>
                </a:cubicBezTo>
                <a:cubicBezTo>
                  <a:pt x="4954494" y="773952"/>
                  <a:pt x="5310094" y="292846"/>
                  <a:pt x="5683624" y="274917"/>
                </a:cubicBezTo>
                <a:cubicBezTo>
                  <a:pt x="6057154" y="256988"/>
                  <a:pt x="6456083" y="691776"/>
                  <a:pt x="6813177" y="669364"/>
                </a:cubicBezTo>
                <a:cubicBezTo>
                  <a:pt x="7170271" y="646952"/>
                  <a:pt x="7458636" y="143434"/>
                  <a:pt x="7826189" y="140446"/>
                </a:cubicBezTo>
                <a:cubicBezTo>
                  <a:pt x="8193742" y="137458"/>
                  <a:pt x="8798859" y="566269"/>
                  <a:pt x="9018494" y="651434"/>
                </a:cubicBezTo>
                <a:cubicBezTo>
                  <a:pt x="9238129" y="736599"/>
                  <a:pt x="9121588" y="684305"/>
                  <a:pt x="9144000" y="651434"/>
                </a:cubicBezTo>
                <a:cubicBezTo>
                  <a:pt x="9166412" y="618564"/>
                  <a:pt x="9145494" y="551328"/>
                  <a:pt x="9152965" y="454211"/>
                </a:cubicBezTo>
                <a:cubicBezTo>
                  <a:pt x="9160436" y="357094"/>
                  <a:pt x="9185836" y="137458"/>
                  <a:pt x="9188824" y="68729"/>
                </a:cubicBezTo>
                <a:cubicBezTo>
                  <a:pt x="9191812" y="0"/>
                  <a:pt x="9170894" y="41834"/>
                  <a:pt x="9170894" y="41834"/>
                </a:cubicBezTo>
                <a:lnTo>
                  <a:pt x="0" y="956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9" name="Google Shape;99;p13"/>
          <p:cNvCxnSpPr/>
          <p:nvPr/>
        </p:nvCxnSpPr>
        <p:spPr>
          <a:xfrm>
            <a:off x="8244408" y="1780456"/>
            <a:ext cx="0" cy="2772308"/>
          </a:xfrm>
          <a:prstGeom prst="straightConnector1">
            <a:avLst/>
          </a:prstGeom>
          <a:noFill/>
          <a:ln cap="flat" cmpd="sng" w="9525">
            <a:solidFill>
              <a:srgbClr val="42698F"/>
            </a:solidFill>
            <a:prstDash val="solid"/>
            <a:round/>
            <a:headEnd len="sm" w="sm" type="none"/>
            <a:tailEnd len="sm" w="sm" type="none"/>
          </a:ln>
        </p:spPr>
      </p:cxnSp>
      <p:cxnSp>
        <p:nvCxnSpPr>
          <p:cNvPr id="100" name="Google Shape;100;p13"/>
          <p:cNvCxnSpPr/>
          <p:nvPr/>
        </p:nvCxnSpPr>
        <p:spPr>
          <a:xfrm>
            <a:off x="8352420" y="448308"/>
            <a:ext cx="0" cy="2232248"/>
          </a:xfrm>
          <a:prstGeom prst="straightConnector1">
            <a:avLst/>
          </a:prstGeom>
          <a:noFill/>
          <a:ln cap="flat" cmpd="sng" w="9525">
            <a:solidFill>
              <a:srgbClr val="42698F"/>
            </a:solidFill>
            <a:prstDash val="solid"/>
            <a:round/>
            <a:headEnd len="sm" w="sm" type="none"/>
            <a:tailEnd len="sm" w="sm" type="none"/>
          </a:ln>
        </p:spPr>
      </p:cxnSp>
      <p:sp>
        <p:nvSpPr>
          <p:cNvPr id="101" name="Google Shape;101;p13"/>
          <p:cNvSpPr txBox="1"/>
          <p:nvPr/>
        </p:nvSpPr>
        <p:spPr>
          <a:xfrm>
            <a:off x="4123144" y="1643687"/>
            <a:ext cx="4383900" cy="7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2600">
                <a:solidFill>
                  <a:srgbClr val="FFFFFF"/>
                </a:solidFill>
                <a:latin typeface="Calibri"/>
                <a:ea typeface="Calibri"/>
                <a:cs typeface="Calibri"/>
                <a:sym typeface="Calibri"/>
              </a:rPr>
              <a:t>TMDB Box Office Prediction</a:t>
            </a:r>
            <a:endParaRPr b="1" sz="2600">
              <a:solidFill>
                <a:srgbClr val="FFFFFF"/>
              </a:solidFill>
              <a:latin typeface="Calibri"/>
              <a:ea typeface="Calibri"/>
              <a:cs typeface="Calibri"/>
              <a:sym typeface="Calibri"/>
            </a:endParaRPr>
          </a:p>
        </p:txBody>
      </p:sp>
      <p:sp>
        <p:nvSpPr>
          <p:cNvPr id="102" name="Google Shape;102;p13"/>
          <p:cNvSpPr txBox="1"/>
          <p:nvPr/>
        </p:nvSpPr>
        <p:spPr>
          <a:xfrm>
            <a:off x="4996775" y="2491675"/>
            <a:ext cx="31356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solidFill>
                  <a:srgbClr val="FFFFFF"/>
                </a:solidFill>
                <a:latin typeface="Calibri"/>
                <a:ea typeface="Calibri"/>
                <a:cs typeface="Calibri"/>
                <a:sym typeface="Calibri"/>
              </a:rPr>
              <a:t>Team: Yuting Gong, Cijun Sun, Mianchun Lu, Miller Luo</a:t>
            </a:r>
            <a:endParaRPr sz="1500">
              <a:solidFill>
                <a:srgbClr val="FFFFFF"/>
              </a:solidFill>
              <a:latin typeface="Calibri"/>
              <a:ea typeface="Calibri"/>
              <a:cs typeface="Calibri"/>
              <a:sym typeface="Calibri"/>
            </a:endParaRPr>
          </a:p>
        </p:txBody>
      </p:sp>
      <p:pic>
        <p:nvPicPr>
          <p:cNvPr id="103" name="Google Shape;103;p13"/>
          <p:cNvPicPr preferRelativeResize="0"/>
          <p:nvPr/>
        </p:nvPicPr>
        <p:blipFill>
          <a:blip r:embed="rId4">
            <a:alphaModFix/>
          </a:blip>
          <a:stretch>
            <a:fillRect/>
          </a:stretch>
        </p:blipFill>
        <p:spPr>
          <a:xfrm>
            <a:off x="0" y="4587400"/>
            <a:ext cx="9144001" cy="557675"/>
          </a:xfrm>
          <a:prstGeom prst="rect">
            <a:avLst/>
          </a:prstGeom>
          <a:noFill/>
          <a:ln>
            <a:noFill/>
          </a:ln>
        </p:spPr>
      </p:pic>
      <p:pic>
        <p:nvPicPr>
          <p:cNvPr id="104" name="Google Shape;104;p13"/>
          <p:cNvPicPr preferRelativeResize="0"/>
          <p:nvPr/>
        </p:nvPicPr>
        <p:blipFill rotWithShape="1">
          <a:blip r:embed="rId5">
            <a:alphaModFix/>
          </a:blip>
          <a:srcRect b="0" l="7218" r="0" t="0"/>
          <a:stretch/>
        </p:blipFill>
        <p:spPr>
          <a:xfrm>
            <a:off x="4886550" y="3332163"/>
            <a:ext cx="1621300" cy="1116425"/>
          </a:xfrm>
          <a:prstGeom prst="rect">
            <a:avLst/>
          </a:prstGeom>
          <a:noFill/>
          <a:ln>
            <a:noFill/>
          </a:ln>
        </p:spPr>
      </p:pic>
      <p:pic>
        <p:nvPicPr>
          <p:cNvPr id="105" name="Google Shape;105;p13"/>
          <p:cNvPicPr preferRelativeResize="0"/>
          <p:nvPr/>
        </p:nvPicPr>
        <p:blipFill>
          <a:blip r:embed="rId6">
            <a:alphaModFix/>
          </a:blip>
          <a:stretch>
            <a:fillRect/>
          </a:stretch>
        </p:blipFill>
        <p:spPr>
          <a:xfrm>
            <a:off x="6507850" y="3657003"/>
            <a:ext cx="495300" cy="466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2"/>
          <p:cNvSpPr/>
          <p:nvPr/>
        </p:nvSpPr>
        <p:spPr>
          <a:xfrm>
            <a:off x="243275" y="3451525"/>
            <a:ext cx="2090400" cy="1143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p>
        </p:txBody>
      </p:sp>
      <p:cxnSp>
        <p:nvCxnSpPr>
          <p:cNvPr id="331" name="Google Shape;331;p22"/>
          <p:cNvCxnSpPr/>
          <p:nvPr/>
        </p:nvCxnSpPr>
        <p:spPr>
          <a:xfrm>
            <a:off x="154614" y="1820031"/>
            <a:ext cx="0" cy="2367300"/>
          </a:xfrm>
          <a:prstGeom prst="straightConnector1">
            <a:avLst/>
          </a:prstGeom>
          <a:noFill/>
          <a:ln cap="flat" cmpd="sng" w="9525">
            <a:solidFill>
              <a:srgbClr val="7F7F7F"/>
            </a:solidFill>
            <a:prstDash val="dash"/>
            <a:round/>
            <a:headEnd len="sm" w="sm" type="none"/>
            <a:tailEnd len="sm" w="sm" type="none"/>
          </a:ln>
        </p:spPr>
      </p:cxnSp>
      <p:sp>
        <p:nvSpPr>
          <p:cNvPr id="332" name="Google Shape;332;p22"/>
          <p:cNvSpPr txBox="1"/>
          <p:nvPr/>
        </p:nvSpPr>
        <p:spPr>
          <a:xfrm>
            <a:off x="295925" y="1028975"/>
            <a:ext cx="5110200" cy="1486800"/>
          </a:xfrm>
          <a:prstGeom prst="rect">
            <a:avLst/>
          </a:prstGeom>
          <a:noFill/>
          <a:ln>
            <a:noFill/>
          </a:ln>
        </p:spPr>
        <p:txBody>
          <a:bodyPr anchorCtr="0" anchor="t" bIns="34275" lIns="0" spcFirstLastPara="1" rIns="0" wrap="square" tIns="34275">
            <a:noAutofit/>
          </a:bodyPr>
          <a:lstStyle/>
          <a:p>
            <a:pPr indent="0" lvl="0" marL="0" rtl="0" algn="just">
              <a:spcBef>
                <a:spcPts val="0"/>
              </a:spcBef>
              <a:spcAft>
                <a:spcPts val="0"/>
              </a:spcAft>
              <a:buNone/>
            </a:pPr>
            <a:r>
              <a:rPr lang="zh-CN" sz="1100">
                <a:solidFill>
                  <a:schemeClr val="dk1"/>
                </a:solidFill>
              </a:rPr>
              <a:t> I tried two different library “nnet” and “keras”. </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just">
              <a:spcBef>
                <a:spcPts val="0"/>
              </a:spcBef>
              <a:spcAft>
                <a:spcPts val="0"/>
              </a:spcAft>
              <a:buNone/>
            </a:pPr>
            <a:r>
              <a:rPr lang="zh-CN" sz="1100">
                <a:solidFill>
                  <a:schemeClr val="dk1"/>
                </a:solidFill>
              </a:rPr>
              <a:t>The library nnet contains a basic neural network function, nnet()</a:t>
            </a:r>
            <a:endParaRPr sz="1100">
              <a:solidFill>
                <a:schemeClr val="dk1"/>
              </a:solidFill>
            </a:endParaRPr>
          </a:p>
          <a:p>
            <a:pPr indent="0" lvl="0" marL="0" rtl="0" algn="just">
              <a:spcBef>
                <a:spcPts val="0"/>
              </a:spcBef>
              <a:spcAft>
                <a:spcPts val="0"/>
              </a:spcAft>
              <a:buNone/>
            </a:pPr>
            <a:r>
              <a:t/>
            </a:r>
            <a:endParaRPr sz="1100">
              <a:solidFill>
                <a:schemeClr val="dk1"/>
              </a:solidFill>
            </a:endParaRPr>
          </a:p>
          <a:p>
            <a:pPr indent="0" lvl="0" marL="0" rtl="0" algn="l">
              <a:spcBef>
                <a:spcPts val="0"/>
              </a:spcBef>
              <a:spcAft>
                <a:spcPts val="0"/>
              </a:spcAft>
              <a:buNone/>
            </a:pPr>
            <a:r>
              <a:rPr lang="zh-CN" sz="1100">
                <a:solidFill>
                  <a:schemeClr val="dk1"/>
                </a:solidFill>
              </a:rPr>
              <a:t>Keras: Normalization + a sequential model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None/>
            </a:pPr>
            <a:r>
              <a:t/>
            </a:r>
            <a:endParaRPr sz="1200">
              <a:latin typeface="Microsoft Yahei"/>
              <a:ea typeface="Microsoft Yahei"/>
              <a:cs typeface="Microsoft Yahei"/>
              <a:sym typeface="Microsoft Yahei"/>
            </a:endParaRPr>
          </a:p>
        </p:txBody>
      </p:sp>
      <p:sp>
        <p:nvSpPr>
          <p:cNvPr id="333" name="Google Shape;333;p22"/>
          <p:cNvSpPr txBox="1"/>
          <p:nvPr/>
        </p:nvSpPr>
        <p:spPr>
          <a:xfrm>
            <a:off x="269684" y="3109174"/>
            <a:ext cx="2424300" cy="253800"/>
          </a:xfrm>
          <a:prstGeom prst="rect">
            <a:avLst/>
          </a:prstGeom>
          <a:noFill/>
          <a:ln>
            <a:noFill/>
          </a:ln>
        </p:spPr>
        <p:txBody>
          <a:bodyPr anchorCtr="0" anchor="t" bIns="34275" lIns="0" spcFirstLastPara="1" rIns="0" wrap="square" tIns="34275">
            <a:noAutofit/>
          </a:bodyPr>
          <a:lstStyle/>
          <a:p>
            <a:pPr indent="0" lvl="0" marL="0" marR="0" rtl="0" algn="l">
              <a:spcBef>
                <a:spcPts val="0"/>
              </a:spcBef>
              <a:spcAft>
                <a:spcPts val="0"/>
              </a:spcAft>
              <a:buNone/>
            </a:pPr>
            <a:r>
              <a:rPr lang="zh-CN" sz="1200">
                <a:solidFill>
                  <a:srgbClr val="595959"/>
                </a:solidFill>
                <a:latin typeface="Microsoft Yahei"/>
                <a:ea typeface="Microsoft Yahei"/>
                <a:cs typeface="Microsoft Yahei"/>
                <a:sym typeface="Microsoft Yahei"/>
              </a:rPr>
              <a:t>Package and functions we used:</a:t>
            </a:r>
            <a:endParaRPr/>
          </a:p>
        </p:txBody>
      </p:sp>
      <p:sp>
        <p:nvSpPr>
          <p:cNvPr id="334" name="Google Shape;334;p22"/>
          <p:cNvSpPr txBox="1"/>
          <p:nvPr/>
        </p:nvSpPr>
        <p:spPr>
          <a:xfrm>
            <a:off x="3678725" y="211650"/>
            <a:ext cx="17745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5" name="Google Shape;335;p22"/>
          <p:cNvSpPr txBox="1"/>
          <p:nvPr/>
        </p:nvSpPr>
        <p:spPr>
          <a:xfrm>
            <a:off x="243275" y="326625"/>
            <a:ext cx="67251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latin typeface="Calibri"/>
                <a:ea typeface="Calibri"/>
                <a:cs typeface="Calibri"/>
                <a:sym typeface="Calibri"/>
              </a:rPr>
              <a:t>Model Experimentation - Deep learning</a:t>
            </a:r>
            <a:endParaRPr sz="2400">
              <a:latin typeface="Calibri"/>
              <a:ea typeface="Calibri"/>
              <a:cs typeface="Calibri"/>
              <a:sym typeface="Calibri"/>
            </a:endParaRPr>
          </a:p>
        </p:txBody>
      </p:sp>
      <p:sp>
        <p:nvSpPr>
          <p:cNvPr id="336" name="Google Shape;336;p22"/>
          <p:cNvSpPr txBox="1"/>
          <p:nvPr/>
        </p:nvSpPr>
        <p:spPr>
          <a:xfrm>
            <a:off x="461234" y="775174"/>
            <a:ext cx="2424300" cy="253800"/>
          </a:xfrm>
          <a:prstGeom prst="rect">
            <a:avLst/>
          </a:prstGeom>
          <a:noFill/>
          <a:ln>
            <a:noFill/>
          </a:ln>
        </p:spPr>
        <p:txBody>
          <a:bodyPr anchorCtr="0" anchor="t" bIns="34275" lIns="0" spcFirstLastPara="1" rIns="0" wrap="square" tIns="34275">
            <a:noAutofit/>
          </a:bodyPr>
          <a:lstStyle/>
          <a:p>
            <a:pPr indent="0" lvl="0" marL="0" marR="0" rtl="0" algn="l">
              <a:spcBef>
                <a:spcPts val="0"/>
              </a:spcBef>
              <a:spcAft>
                <a:spcPts val="0"/>
              </a:spcAft>
              <a:buNone/>
            </a:pPr>
            <a:r>
              <a:rPr lang="zh-CN" sz="1200">
                <a:solidFill>
                  <a:srgbClr val="595959"/>
                </a:solidFill>
                <a:latin typeface="Microsoft Yahei"/>
                <a:ea typeface="Microsoft Yahei"/>
                <a:cs typeface="Microsoft Yahei"/>
                <a:sym typeface="Microsoft Yahei"/>
              </a:rPr>
              <a:t>Process:</a:t>
            </a:r>
            <a:endParaRPr/>
          </a:p>
        </p:txBody>
      </p:sp>
      <p:sp>
        <p:nvSpPr>
          <p:cNvPr id="337" name="Google Shape;337;p22"/>
          <p:cNvSpPr txBox="1"/>
          <p:nvPr/>
        </p:nvSpPr>
        <p:spPr>
          <a:xfrm>
            <a:off x="5888325" y="812627"/>
            <a:ext cx="2457300" cy="3066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None/>
            </a:pPr>
            <a:r>
              <a:rPr lang="zh-CN" sz="1200">
                <a:solidFill>
                  <a:srgbClr val="595959"/>
                </a:solidFill>
                <a:latin typeface="Microsoft Yahei"/>
                <a:ea typeface="Microsoft Yahei"/>
                <a:cs typeface="Microsoft Yahei"/>
                <a:sym typeface="Microsoft Yahei"/>
              </a:rPr>
              <a:t>Learning</a:t>
            </a:r>
            <a:endParaRPr b="1" sz="2400"/>
          </a:p>
        </p:txBody>
      </p:sp>
      <p:cxnSp>
        <p:nvCxnSpPr>
          <p:cNvPr id="338" name="Google Shape;338;p22"/>
          <p:cNvCxnSpPr/>
          <p:nvPr/>
        </p:nvCxnSpPr>
        <p:spPr>
          <a:xfrm flipH="1">
            <a:off x="5825850" y="1046200"/>
            <a:ext cx="3300" cy="1474800"/>
          </a:xfrm>
          <a:prstGeom prst="straightConnector1">
            <a:avLst/>
          </a:prstGeom>
          <a:noFill/>
          <a:ln cap="flat" cmpd="sng" w="9525">
            <a:solidFill>
              <a:srgbClr val="B7B7B7"/>
            </a:solidFill>
            <a:prstDash val="solid"/>
            <a:round/>
            <a:headEnd len="med" w="med" type="none"/>
            <a:tailEnd len="med" w="med" type="none"/>
          </a:ln>
        </p:spPr>
      </p:cxnSp>
      <p:sp>
        <p:nvSpPr>
          <p:cNvPr id="339" name="Google Shape;339;p22"/>
          <p:cNvSpPr txBox="1"/>
          <p:nvPr/>
        </p:nvSpPr>
        <p:spPr>
          <a:xfrm>
            <a:off x="5888325" y="1040200"/>
            <a:ext cx="3081300" cy="936000"/>
          </a:xfrm>
          <a:prstGeom prst="rect">
            <a:avLst/>
          </a:prstGeom>
          <a:noFill/>
          <a:ln>
            <a:noFill/>
          </a:ln>
        </p:spPr>
        <p:txBody>
          <a:bodyPr anchorCtr="0" anchor="t" bIns="34275" lIns="0" spcFirstLastPara="1" rIns="0" wrap="square" tIns="34275">
            <a:noAutofit/>
          </a:bodyPr>
          <a:lstStyle/>
          <a:p>
            <a:pPr indent="-304800" lvl="0" marL="457200" rtl="0" algn="just">
              <a:lnSpc>
                <a:spcPct val="115000"/>
              </a:lnSpc>
              <a:spcBef>
                <a:spcPts val="0"/>
              </a:spcBef>
              <a:spcAft>
                <a:spcPts val="0"/>
              </a:spcAft>
              <a:buSzPts val="1200"/>
              <a:buFont typeface="Microsoft Yahei"/>
              <a:buChar char="●"/>
            </a:pPr>
            <a:r>
              <a:rPr lang="zh-CN" sz="1100">
                <a:solidFill>
                  <a:schemeClr val="dk1"/>
                </a:solidFill>
              </a:rPr>
              <a:t>Neural nets are not good models for sparse data.  </a:t>
            </a:r>
            <a:endParaRPr sz="1100">
              <a:solidFill>
                <a:schemeClr val="dk1"/>
              </a:solidFill>
            </a:endParaRPr>
          </a:p>
          <a:p>
            <a:pPr indent="-304800" lvl="0" marL="457200" rtl="0" algn="just">
              <a:lnSpc>
                <a:spcPct val="115000"/>
              </a:lnSpc>
              <a:spcBef>
                <a:spcPts val="1000"/>
              </a:spcBef>
              <a:spcAft>
                <a:spcPts val="0"/>
              </a:spcAft>
              <a:buSzPts val="1200"/>
              <a:buFont typeface="Microsoft Yahei"/>
              <a:buChar char="●"/>
            </a:pPr>
            <a:r>
              <a:rPr lang="zh-CN" sz="1100">
                <a:solidFill>
                  <a:schemeClr val="dk1"/>
                </a:solidFill>
              </a:rPr>
              <a:t>How to transform your data to make it something more neural net compatible. </a:t>
            </a:r>
            <a:endParaRPr sz="1100">
              <a:solidFill>
                <a:schemeClr val="dk1"/>
              </a:solidFill>
            </a:endParaRPr>
          </a:p>
          <a:p>
            <a:pPr indent="-304800" lvl="0" marL="457200" rtl="0" algn="just">
              <a:lnSpc>
                <a:spcPct val="115000"/>
              </a:lnSpc>
              <a:spcBef>
                <a:spcPts val="1000"/>
              </a:spcBef>
              <a:spcAft>
                <a:spcPts val="1000"/>
              </a:spcAft>
              <a:buSzPts val="1200"/>
              <a:buFont typeface="Microsoft Yahei"/>
              <a:buChar char="●"/>
            </a:pPr>
            <a:r>
              <a:rPr lang="zh-CN" sz="1100">
                <a:solidFill>
                  <a:schemeClr val="dk1"/>
                </a:solidFill>
              </a:rPr>
              <a:t>Keras provides more hidder layers which gives better performance,</a:t>
            </a:r>
            <a:endParaRPr sz="1100">
              <a:solidFill>
                <a:schemeClr val="dk1"/>
              </a:solidFill>
            </a:endParaRPr>
          </a:p>
        </p:txBody>
      </p:sp>
      <p:pic>
        <p:nvPicPr>
          <p:cNvPr id="340" name="Google Shape;340;p22"/>
          <p:cNvPicPr preferRelativeResize="0"/>
          <p:nvPr/>
        </p:nvPicPr>
        <p:blipFill>
          <a:blip r:embed="rId3">
            <a:alphaModFix/>
          </a:blip>
          <a:stretch>
            <a:fillRect/>
          </a:stretch>
        </p:blipFill>
        <p:spPr>
          <a:xfrm>
            <a:off x="494225" y="3527450"/>
            <a:ext cx="1551795" cy="936000"/>
          </a:xfrm>
          <a:prstGeom prst="rect">
            <a:avLst/>
          </a:prstGeom>
          <a:noFill/>
          <a:ln>
            <a:noFill/>
          </a:ln>
        </p:spPr>
      </p:pic>
      <p:pic>
        <p:nvPicPr>
          <p:cNvPr id="341" name="Google Shape;341;p22"/>
          <p:cNvPicPr preferRelativeResize="0"/>
          <p:nvPr/>
        </p:nvPicPr>
        <p:blipFill>
          <a:blip r:embed="rId4">
            <a:alphaModFix/>
          </a:blip>
          <a:stretch>
            <a:fillRect/>
          </a:stretch>
        </p:blipFill>
        <p:spPr>
          <a:xfrm>
            <a:off x="2511053" y="3186075"/>
            <a:ext cx="1997628" cy="1474799"/>
          </a:xfrm>
          <a:prstGeom prst="rect">
            <a:avLst/>
          </a:prstGeom>
          <a:noFill/>
          <a:ln>
            <a:noFill/>
          </a:ln>
        </p:spPr>
      </p:pic>
      <p:pic>
        <p:nvPicPr>
          <p:cNvPr id="342" name="Google Shape;342;p22"/>
          <p:cNvPicPr preferRelativeResize="0"/>
          <p:nvPr/>
        </p:nvPicPr>
        <p:blipFill>
          <a:blip r:embed="rId5">
            <a:alphaModFix/>
          </a:blip>
          <a:stretch>
            <a:fillRect/>
          </a:stretch>
        </p:blipFill>
        <p:spPr>
          <a:xfrm>
            <a:off x="797050" y="2332212"/>
            <a:ext cx="2457299" cy="972762"/>
          </a:xfrm>
          <a:prstGeom prst="rect">
            <a:avLst/>
          </a:prstGeom>
          <a:noFill/>
          <a:ln>
            <a:noFill/>
          </a:ln>
        </p:spPr>
      </p:pic>
      <p:pic>
        <p:nvPicPr>
          <p:cNvPr id="343" name="Google Shape;343;p22"/>
          <p:cNvPicPr preferRelativeResize="0"/>
          <p:nvPr/>
        </p:nvPicPr>
        <p:blipFill>
          <a:blip r:embed="rId6">
            <a:alphaModFix/>
          </a:blip>
          <a:stretch>
            <a:fillRect/>
          </a:stretch>
        </p:blipFill>
        <p:spPr>
          <a:xfrm>
            <a:off x="4436700" y="3235800"/>
            <a:ext cx="1830127" cy="1375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3"/>
          <p:cNvSpPr/>
          <p:nvPr/>
        </p:nvSpPr>
        <p:spPr>
          <a:xfrm>
            <a:off x="243275" y="3451525"/>
            <a:ext cx="2090400" cy="1143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a:p>
        </p:txBody>
      </p:sp>
      <p:cxnSp>
        <p:nvCxnSpPr>
          <p:cNvPr id="350" name="Google Shape;350;p23"/>
          <p:cNvCxnSpPr/>
          <p:nvPr/>
        </p:nvCxnSpPr>
        <p:spPr>
          <a:xfrm>
            <a:off x="154614" y="1820031"/>
            <a:ext cx="0" cy="2367300"/>
          </a:xfrm>
          <a:prstGeom prst="straightConnector1">
            <a:avLst/>
          </a:prstGeom>
          <a:noFill/>
          <a:ln cap="flat" cmpd="sng" w="9525">
            <a:solidFill>
              <a:srgbClr val="7F7F7F"/>
            </a:solidFill>
            <a:prstDash val="dash"/>
            <a:round/>
            <a:headEnd len="sm" w="sm" type="none"/>
            <a:tailEnd len="sm" w="sm" type="none"/>
          </a:ln>
        </p:spPr>
      </p:cxnSp>
      <p:sp>
        <p:nvSpPr>
          <p:cNvPr id="351" name="Google Shape;351;p23"/>
          <p:cNvSpPr txBox="1"/>
          <p:nvPr/>
        </p:nvSpPr>
        <p:spPr>
          <a:xfrm>
            <a:off x="295925" y="1028975"/>
            <a:ext cx="5110200" cy="1486800"/>
          </a:xfrm>
          <a:prstGeom prst="rect">
            <a:avLst/>
          </a:prstGeom>
          <a:noFill/>
          <a:ln>
            <a:noFill/>
          </a:ln>
        </p:spPr>
        <p:txBody>
          <a:bodyPr anchorCtr="0" anchor="t" bIns="34275" lIns="0" spcFirstLastPara="1" rIns="0" wrap="square" tIns="34275">
            <a:noAutofit/>
          </a:bodyPr>
          <a:lstStyle/>
          <a:p>
            <a:pPr indent="0" lvl="0" marL="0" rtl="0" algn="l">
              <a:spcBef>
                <a:spcPts val="0"/>
              </a:spcBef>
              <a:spcAft>
                <a:spcPts val="0"/>
              </a:spcAft>
              <a:buNone/>
            </a:pPr>
            <a:r>
              <a:rPr lang="zh-CN" sz="1100">
                <a:solidFill>
                  <a:schemeClr val="dk1"/>
                </a:solidFill>
              </a:rPr>
              <a:t>SVM: the data points lie in between the two borders of the margin which is maximized under suitable conditions to avoid outlier inclusion;</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rPr lang="zh-CN" sz="1100">
                <a:solidFill>
                  <a:schemeClr val="dk1"/>
                </a:solidFill>
              </a:rPr>
              <a:t>                                 cost = 1000</a:t>
            </a:r>
            <a:endParaRPr sz="1100">
              <a:solidFill>
                <a:schemeClr val="dk1"/>
              </a:solidFill>
            </a:endParaRPr>
          </a:p>
          <a:p>
            <a:pPr indent="0" lvl="0" marL="457200" rtl="0" algn="l">
              <a:spcBef>
                <a:spcPts val="0"/>
              </a:spcBef>
              <a:spcAft>
                <a:spcPts val="0"/>
              </a:spcAft>
              <a:buNone/>
            </a:pPr>
            <a:r>
              <a:rPr lang="zh-CN" sz="1100">
                <a:solidFill>
                  <a:schemeClr val="dk1"/>
                </a:solidFill>
              </a:rPr>
              <a:t>                                 gamma = 1000</a:t>
            </a:r>
            <a:endParaRPr sz="1100">
              <a:solidFill>
                <a:schemeClr val="dk1"/>
              </a:solidFill>
            </a:endParaRPr>
          </a:p>
          <a:p>
            <a:pPr indent="0" lvl="0" marL="457200" rtl="0" algn="l">
              <a:spcBef>
                <a:spcPts val="0"/>
              </a:spcBef>
              <a:spcAft>
                <a:spcPts val="0"/>
              </a:spcAft>
              <a:buNone/>
            </a:pPr>
            <a:r>
              <a:rPr lang="zh-CN" sz="1100">
                <a:solidFill>
                  <a:schemeClr val="dk1"/>
                </a:solidFill>
              </a:rPr>
              <a:t>                                 tune.svm()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None/>
            </a:pPr>
            <a:r>
              <a:rPr lang="zh-CN" sz="1200">
                <a:latin typeface="Microsoft Yahei"/>
                <a:ea typeface="Microsoft Yahei"/>
                <a:cs typeface="Microsoft Yahei"/>
                <a:sym typeface="Microsoft Yahei"/>
              </a:rPr>
              <a:t>Random Forest: </a:t>
            </a:r>
            <a:r>
              <a:rPr lang="zh-CN" sz="1100">
                <a:solidFill>
                  <a:schemeClr val="dk1"/>
                </a:solidFill>
              </a:rPr>
              <a:t>Random forests has two advantages. </a:t>
            </a:r>
            <a:endParaRPr sz="1100">
              <a:solidFill>
                <a:schemeClr val="dk1"/>
              </a:solidFill>
            </a:endParaRPr>
          </a:p>
          <a:p>
            <a:pPr indent="0" lvl="0" marL="0" marR="0" rtl="0" algn="l">
              <a:lnSpc>
                <a:spcPct val="100000"/>
              </a:lnSpc>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None/>
            </a:pPr>
            <a:r>
              <a:rPr lang="zh-CN" sz="1100">
                <a:solidFill>
                  <a:schemeClr val="dk1"/>
                </a:solidFill>
              </a:rPr>
              <a:t>Firstly, reduction in over fitting: by averaging several trees</a:t>
            </a:r>
            <a:endParaRPr sz="1100">
              <a:solidFill>
                <a:schemeClr val="dk1"/>
              </a:solidFill>
            </a:endParaRPr>
          </a:p>
          <a:p>
            <a:pPr indent="0" lvl="0" marL="0" marR="0" rtl="0" algn="l">
              <a:lnSpc>
                <a:spcPct val="100000"/>
              </a:lnSpc>
              <a:spcBef>
                <a:spcPts val="0"/>
              </a:spcBef>
              <a:spcAft>
                <a:spcPts val="0"/>
              </a:spcAft>
              <a:buNone/>
            </a:pPr>
            <a:r>
              <a:rPr lang="zh-CN" sz="1100">
                <a:solidFill>
                  <a:schemeClr val="dk1"/>
                </a:solidFill>
              </a:rPr>
              <a:t>Secondly, less variance</a:t>
            </a:r>
            <a:endParaRPr sz="1200">
              <a:latin typeface="Microsoft Yahei"/>
              <a:ea typeface="Microsoft Yahei"/>
              <a:cs typeface="Microsoft Yahei"/>
              <a:sym typeface="Microsoft Yahei"/>
            </a:endParaRPr>
          </a:p>
        </p:txBody>
      </p:sp>
      <p:sp>
        <p:nvSpPr>
          <p:cNvPr id="352" name="Google Shape;352;p23"/>
          <p:cNvSpPr txBox="1"/>
          <p:nvPr/>
        </p:nvSpPr>
        <p:spPr>
          <a:xfrm>
            <a:off x="269684" y="3109174"/>
            <a:ext cx="2424300" cy="253800"/>
          </a:xfrm>
          <a:prstGeom prst="rect">
            <a:avLst/>
          </a:prstGeom>
          <a:noFill/>
          <a:ln>
            <a:noFill/>
          </a:ln>
        </p:spPr>
        <p:txBody>
          <a:bodyPr anchorCtr="0" anchor="t" bIns="34275" lIns="0" spcFirstLastPara="1" rIns="0" wrap="square" tIns="34275">
            <a:noAutofit/>
          </a:bodyPr>
          <a:lstStyle/>
          <a:p>
            <a:pPr indent="0" lvl="0" marL="0" marR="0" rtl="0" algn="l">
              <a:spcBef>
                <a:spcPts val="0"/>
              </a:spcBef>
              <a:spcAft>
                <a:spcPts val="0"/>
              </a:spcAft>
              <a:buNone/>
            </a:pPr>
            <a:r>
              <a:rPr lang="zh-CN" sz="1200">
                <a:solidFill>
                  <a:srgbClr val="595959"/>
                </a:solidFill>
                <a:latin typeface="Microsoft Yahei"/>
                <a:ea typeface="Microsoft Yahei"/>
                <a:cs typeface="Microsoft Yahei"/>
                <a:sym typeface="Microsoft Yahei"/>
              </a:rPr>
              <a:t>Package and functions we used:</a:t>
            </a:r>
            <a:endParaRPr/>
          </a:p>
        </p:txBody>
      </p:sp>
      <p:sp>
        <p:nvSpPr>
          <p:cNvPr id="353" name="Google Shape;353;p23"/>
          <p:cNvSpPr txBox="1"/>
          <p:nvPr/>
        </p:nvSpPr>
        <p:spPr>
          <a:xfrm>
            <a:off x="3678725" y="211650"/>
            <a:ext cx="17745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54" name="Google Shape;354;p23"/>
          <p:cNvSpPr txBox="1"/>
          <p:nvPr/>
        </p:nvSpPr>
        <p:spPr>
          <a:xfrm>
            <a:off x="243275" y="326625"/>
            <a:ext cx="67251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latin typeface="Calibri"/>
                <a:ea typeface="Calibri"/>
                <a:cs typeface="Calibri"/>
                <a:sym typeface="Calibri"/>
              </a:rPr>
              <a:t>Model Experimentation - SVM and RandomForest</a:t>
            </a:r>
            <a:endParaRPr sz="2400">
              <a:latin typeface="Calibri"/>
              <a:ea typeface="Calibri"/>
              <a:cs typeface="Calibri"/>
              <a:sym typeface="Calibri"/>
            </a:endParaRPr>
          </a:p>
        </p:txBody>
      </p:sp>
      <p:sp>
        <p:nvSpPr>
          <p:cNvPr id="355" name="Google Shape;355;p23"/>
          <p:cNvSpPr txBox="1"/>
          <p:nvPr/>
        </p:nvSpPr>
        <p:spPr>
          <a:xfrm>
            <a:off x="461234" y="775174"/>
            <a:ext cx="2424300" cy="253800"/>
          </a:xfrm>
          <a:prstGeom prst="rect">
            <a:avLst/>
          </a:prstGeom>
          <a:noFill/>
          <a:ln>
            <a:noFill/>
          </a:ln>
        </p:spPr>
        <p:txBody>
          <a:bodyPr anchorCtr="0" anchor="t" bIns="34275" lIns="0" spcFirstLastPara="1" rIns="0" wrap="square" tIns="34275">
            <a:noAutofit/>
          </a:bodyPr>
          <a:lstStyle/>
          <a:p>
            <a:pPr indent="0" lvl="0" marL="0" marR="0" rtl="0" algn="l">
              <a:spcBef>
                <a:spcPts val="0"/>
              </a:spcBef>
              <a:spcAft>
                <a:spcPts val="0"/>
              </a:spcAft>
              <a:buNone/>
            </a:pPr>
            <a:r>
              <a:rPr lang="zh-CN" sz="1200">
                <a:solidFill>
                  <a:srgbClr val="595959"/>
                </a:solidFill>
                <a:latin typeface="Microsoft Yahei"/>
                <a:ea typeface="Microsoft Yahei"/>
                <a:cs typeface="Microsoft Yahei"/>
                <a:sym typeface="Microsoft Yahei"/>
              </a:rPr>
              <a:t>Process:</a:t>
            </a:r>
            <a:endParaRPr/>
          </a:p>
        </p:txBody>
      </p:sp>
      <p:cxnSp>
        <p:nvCxnSpPr>
          <p:cNvPr id="356" name="Google Shape;356;p23"/>
          <p:cNvCxnSpPr/>
          <p:nvPr/>
        </p:nvCxnSpPr>
        <p:spPr>
          <a:xfrm>
            <a:off x="5025625" y="1034975"/>
            <a:ext cx="23400" cy="3750300"/>
          </a:xfrm>
          <a:prstGeom prst="straightConnector1">
            <a:avLst/>
          </a:prstGeom>
          <a:noFill/>
          <a:ln cap="flat" cmpd="sng" w="9525">
            <a:solidFill>
              <a:srgbClr val="B7B7B7"/>
            </a:solidFill>
            <a:prstDash val="solid"/>
            <a:round/>
            <a:headEnd len="med" w="med" type="none"/>
            <a:tailEnd len="med" w="med" type="none"/>
          </a:ln>
        </p:spPr>
      </p:cxnSp>
      <p:sp>
        <p:nvSpPr>
          <p:cNvPr id="357" name="Google Shape;357;p23"/>
          <p:cNvSpPr txBox="1"/>
          <p:nvPr/>
        </p:nvSpPr>
        <p:spPr>
          <a:xfrm>
            <a:off x="-114475" y="3574400"/>
            <a:ext cx="30000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zh-CN" sz="1100">
                <a:solidFill>
                  <a:srgbClr val="FFFFFF"/>
                </a:solidFill>
              </a:rPr>
              <a:t>library(rpart)</a:t>
            </a:r>
            <a:endParaRPr sz="1100">
              <a:solidFill>
                <a:srgbClr val="FFFFFF"/>
              </a:solidFill>
            </a:endParaRPr>
          </a:p>
          <a:p>
            <a:pPr indent="0" lvl="0" marL="457200" rtl="0" algn="l">
              <a:spcBef>
                <a:spcPts val="0"/>
              </a:spcBef>
              <a:spcAft>
                <a:spcPts val="0"/>
              </a:spcAft>
              <a:buNone/>
            </a:pPr>
            <a:r>
              <a:rPr lang="zh-CN" sz="1100">
                <a:solidFill>
                  <a:srgbClr val="FFFFFF"/>
                </a:solidFill>
              </a:rPr>
              <a:t>library(svm)</a:t>
            </a:r>
            <a:endParaRPr sz="1100">
              <a:solidFill>
                <a:srgbClr val="FFFFFF"/>
              </a:solidFill>
            </a:endParaRPr>
          </a:p>
          <a:p>
            <a:pPr indent="0" lvl="0" marL="457200" rtl="0" algn="l">
              <a:spcBef>
                <a:spcPts val="0"/>
              </a:spcBef>
              <a:spcAft>
                <a:spcPts val="0"/>
              </a:spcAft>
              <a:buNone/>
            </a:pPr>
            <a:r>
              <a:rPr lang="zh-CN" sz="1100">
                <a:solidFill>
                  <a:srgbClr val="FFFFFF"/>
                </a:solidFill>
              </a:rPr>
              <a:t>library(RandomForest)</a:t>
            </a:r>
            <a:endParaRPr sz="1100">
              <a:solidFill>
                <a:srgbClr val="FFFFFF"/>
              </a:solidFill>
            </a:endParaRPr>
          </a:p>
        </p:txBody>
      </p:sp>
      <p:pic>
        <p:nvPicPr>
          <p:cNvPr id="358" name="Google Shape;358;p23"/>
          <p:cNvPicPr preferRelativeResize="0"/>
          <p:nvPr/>
        </p:nvPicPr>
        <p:blipFill>
          <a:blip r:embed="rId3">
            <a:alphaModFix/>
          </a:blip>
          <a:stretch>
            <a:fillRect/>
          </a:stretch>
        </p:blipFill>
        <p:spPr>
          <a:xfrm>
            <a:off x="2224400" y="3209488"/>
            <a:ext cx="2824626" cy="1627674"/>
          </a:xfrm>
          <a:prstGeom prst="rect">
            <a:avLst/>
          </a:prstGeom>
          <a:noFill/>
          <a:ln>
            <a:noFill/>
          </a:ln>
        </p:spPr>
      </p:pic>
      <p:pic>
        <p:nvPicPr>
          <p:cNvPr id="359" name="Google Shape;359;p23"/>
          <p:cNvPicPr preferRelativeResize="0"/>
          <p:nvPr/>
        </p:nvPicPr>
        <p:blipFill>
          <a:blip r:embed="rId4">
            <a:alphaModFix/>
          </a:blip>
          <a:stretch>
            <a:fillRect/>
          </a:stretch>
        </p:blipFill>
        <p:spPr>
          <a:xfrm>
            <a:off x="5178025" y="1362825"/>
            <a:ext cx="2323200" cy="1567250"/>
          </a:xfrm>
          <a:prstGeom prst="rect">
            <a:avLst/>
          </a:prstGeom>
          <a:noFill/>
          <a:ln>
            <a:noFill/>
          </a:ln>
        </p:spPr>
      </p:pic>
      <p:sp>
        <p:nvSpPr>
          <p:cNvPr id="360" name="Google Shape;360;p23"/>
          <p:cNvSpPr txBox="1"/>
          <p:nvPr/>
        </p:nvSpPr>
        <p:spPr>
          <a:xfrm>
            <a:off x="5281500" y="1028975"/>
            <a:ext cx="3862500" cy="1486800"/>
          </a:xfrm>
          <a:prstGeom prst="rect">
            <a:avLst/>
          </a:prstGeom>
          <a:noFill/>
          <a:ln>
            <a:noFill/>
          </a:ln>
        </p:spPr>
        <p:txBody>
          <a:bodyPr anchorCtr="0" anchor="t" bIns="34275" lIns="0" spcFirstLastPara="1" rIns="0" wrap="square" tIns="34275">
            <a:noAutofit/>
          </a:bodyPr>
          <a:lstStyle/>
          <a:p>
            <a:pPr indent="0" lvl="0" marL="0" rtl="0" algn="l">
              <a:spcBef>
                <a:spcPts val="0"/>
              </a:spcBef>
              <a:spcAft>
                <a:spcPts val="0"/>
              </a:spcAft>
              <a:buNone/>
            </a:pPr>
            <a:r>
              <a:rPr lang="zh-CN" sz="1100">
                <a:solidFill>
                  <a:schemeClr val="dk1"/>
                </a:solidFill>
              </a:rPr>
              <a:t>Plot for randomforest with library(party)</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None/>
            </a:pPr>
            <a:r>
              <a:t/>
            </a:r>
            <a:endParaRPr sz="1200">
              <a:latin typeface="Microsoft Yahei"/>
              <a:ea typeface="Microsoft Yahei"/>
              <a:cs typeface="Microsoft Yahei"/>
              <a:sym typeface="Microsoft Yahei"/>
            </a:endParaRPr>
          </a:p>
        </p:txBody>
      </p:sp>
      <p:pic>
        <p:nvPicPr>
          <p:cNvPr id="361" name="Google Shape;361;p23"/>
          <p:cNvPicPr preferRelativeResize="0"/>
          <p:nvPr/>
        </p:nvPicPr>
        <p:blipFill>
          <a:blip r:embed="rId5">
            <a:alphaModFix/>
          </a:blip>
          <a:stretch>
            <a:fillRect/>
          </a:stretch>
        </p:blipFill>
        <p:spPr>
          <a:xfrm>
            <a:off x="5101825" y="3210575"/>
            <a:ext cx="3623002" cy="1627650"/>
          </a:xfrm>
          <a:prstGeom prst="rect">
            <a:avLst/>
          </a:prstGeom>
          <a:noFill/>
          <a:ln>
            <a:noFill/>
          </a:ln>
        </p:spPr>
      </p:pic>
      <p:sp>
        <p:nvSpPr>
          <p:cNvPr id="362" name="Google Shape;362;p23"/>
          <p:cNvSpPr txBox="1"/>
          <p:nvPr/>
        </p:nvSpPr>
        <p:spPr>
          <a:xfrm>
            <a:off x="5205300" y="3004725"/>
            <a:ext cx="3862500" cy="1486800"/>
          </a:xfrm>
          <a:prstGeom prst="rect">
            <a:avLst/>
          </a:prstGeom>
          <a:noFill/>
          <a:ln>
            <a:noFill/>
          </a:ln>
        </p:spPr>
        <p:txBody>
          <a:bodyPr anchorCtr="0" anchor="t" bIns="34275" lIns="0" spcFirstLastPara="1" rIns="0" wrap="square" tIns="34275">
            <a:noAutofit/>
          </a:bodyPr>
          <a:lstStyle/>
          <a:p>
            <a:pPr indent="0" lvl="0" marL="0" rtl="0" algn="l">
              <a:spcBef>
                <a:spcPts val="0"/>
              </a:spcBef>
              <a:spcAft>
                <a:spcPts val="0"/>
              </a:spcAft>
              <a:buNone/>
            </a:pPr>
            <a:r>
              <a:rPr lang="zh-CN" sz="1100">
                <a:solidFill>
                  <a:schemeClr val="dk1"/>
                </a:solidFill>
              </a:rPr>
              <a:t>Final results:</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0" marR="0" rtl="0" algn="l">
              <a:lnSpc>
                <a:spcPct val="100000"/>
              </a:lnSpc>
              <a:spcBef>
                <a:spcPts val="0"/>
              </a:spcBef>
              <a:spcAft>
                <a:spcPts val="0"/>
              </a:spcAft>
              <a:buNone/>
            </a:pPr>
            <a:r>
              <a:t/>
            </a:r>
            <a:endParaRPr sz="1200">
              <a:latin typeface="Microsoft Yahei"/>
              <a:ea typeface="Microsoft Yahei"/>
              <a:cs typeface="Microsoft Yahei"/>
              <a:sym typeface="Microsoft Yahe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24"/>
          <p:cNvSpPr txBox="1"/>
          <p:nvPr/>
        </p:nvSpPr>
        <p:spPr>
          <a:xfrm>
            <a:off x="3678725" y="211650"/>
            <a:ext cx="17745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69" name="Google Shape;369;p24"/>
          <p:cNvPicPr preferRelativeResize="0"/>
          <p:nvPr/>
        </p:nvPicPr>
        <p:blipFill rotWithShape="1">
          <a:blip r:embed="rId3">
            <a:alphaModFix/>
          </a:blip>
          <a:srcRect b="10554" l="7588" r="3962" t="8506"/>
          <a:stretch/>
        </p:blipFill>
        <p:spPr>
          <a:xfrm>
            <a:off x="0" y="992300"/>
            <a:ext cx="5253350" cy="3509250"/>
          </a:xfrm>
          <a:prstGeom prst="rect">
            <a:avLst/>
          </a:prstGeom>
          <a:noFill/>
          <a:ln>
            <a:noFill/>
          </a:ln>
        </p:spPr>
      </p:pic>
      <p:sp>
        <p:nvSpPr>
          <p:cNvPr id="370" name="Google Shape;370;p24"/>
          <p:cNvSpPr txBox="1"/>
          <p:nvPr/>
        </p:nvSpPr>
        <p:spPr>
          <a:xfrm>
            <a:off x="3582950" y="211650"/>
            <a:ext cx="2095200" cy="49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800">
                <a:solidFill>
                  <a:srgbClr val="595959"/>
                </a:solidFill>
                <a:latin typeface="Microsoft Yahei"/>
                <a:ea typeface="Microsoft Yahei"/>
                <a:cs typeface="Microsoft Yahei"/>
                <a:sym typeface="Microsoft Yahei"/>
              </a:rPr>
              <a:t>The conclusion</a:t>
            </a:r>
            <a:endParaRPr sz="1800">
              <a:solidFill>
                <a:srgbClr val="595959"/>
              </a:solidFill>
              <a:latin typeface="Calibri"/>
              <a:ea typeface="Calibri"/>
              <a:cs typeface="Calibri"/>
              <a:sym typeface="Calibri"/>
            </a:endParaRPr>
          </a:p>
        </p:txBody>
      </p:sp>
      <p:sp>
        <p:nvSpPr>
          <p:cNvPr id="371" name="Google Shape;371;p24"/>
          <p:cNvSpPr/>
          <p:nvPr/>
        </p:nvSpPr>
        <p:spPr>
          <a:xfrm>
            <a:off x="5591375" y="872525"/>
            <a:ext cx="3409500" cy="40371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SzPts val="1100"/>
              <a:buNone/>
            </a:pPr>
            <a:r>
              <a:rPr lang="zh-CN">
                <a:solidFill>
                  <a:schemeClr val="dk1"/>
                </a:solidFill>
              </a:rPr>
              <a:t>We ran a variable importance plot based on the xgboost model as shown on the left to understand what factors influence movie revenue.</a:t>
            </a:r>
            <a:endParaRPr>
              <a:solidFill>
                <a:schemeClr val="dk1"/>
              </a:solidFill>
            </a:endParaRPr>
          </a:p>
          <a:p>
            <a:pPr indent="0" lvl="0" marL="0" rtl="0" algn="just">
              <a:lnSpc>
                <a:spcPct val="115000"/>
              </a:lnSpc>
              <a:spcBef>
                <a:spcPts val="1000"/>
              </a:spcBef>
              <a:spcAft>
                <a:spcPts val="0"/>
              </a:spcAft>
              <a:buSzPts val="1100"/>
              <a:buNone/>
            </a:pPr>
            <a:r>
              <a:rPr lang="zh-CN">
                <a:solidFill>
                  <a:schemeClr val="dk1"/>
                </a:solidFill>
              </a:rPr>
              <a:t>Based on the importance plot, we concluded that: the most important variables are: budget, number of casts and number of crews, popularity. Overview Length</a:t>
            </a:r>
            <a:r>
              <a:rPr b="1" lang="zh-CN">
                <a:solidFill>
                  <a:schemeClr val="dk1"/>
                </a:solidFill>
              </a:rPr>
              <a:t> </a:t>
            </a:r>
            <a:r>
              <a:rPr lang="zh-CN">
                <a:solidFill>
                  <a:schemeClr val="dk1"/>
                </a:solidFill>
              </a:rPr>
              <a:t>sentiment, proper runtime, and Movies belongs to a collection. </a:t>
            </a:r>
            <a:endParaRPr>
              <a:solidFill>
                <a:schemeClr val="dk1"/>
              </a:solidFill>
            </a:endParaRPr>
          </a:p>
          <a:p>
            <a:pPr indent="0" lvl="0" marL="0" rtl="0" algn="just">
              <a:lnSpc>
                <a:spcPct val="115000"/>
              </a:lnSpc>
              <a:spcBef>
                <a:spcPts val="1000"/>
              </a:spcBef>
              <a:spcAft>
                <a:spcPts val="1000"/>
              </a:spcAft>
              <a:buNone/>
            </a:pPr>
            <a:r>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25"/>
          <p:cNvSpPr/>
          <p:nvPr/>
        </p:nvSpPr>
        <p:spPr>
          <a:xfrm>
            <a:off x="4921586" y="3587545"/>
            <a:ext cx="1409815" cy="1226632"/>
          </a:xfrm>
          <a:custGeom>
            <a:rect b="b" l="l" r="r" t="t"/>
            <a:pathLst>
              <a:path extrusionOk="0" h="868" w="1000">
                <a:moveTo>
                  <a:pt x="70" y="712"/>
                </a:moveTo>
                <a:cubicBezTo>
                  <a:pt x="70" y="712"/>
                  <a:pt x="485" y="868"/>
                  <a:pt x="788" y="534"/>
                </a:cubicBezTo>
                <a:cubicBezTo>
                  <a:pt x="980" y="322"/>
                  <a:pt x="1000" y="38"/>
                  <a:pt x="1000" y="38"/>
                </a:cubicBezTo>
                <a:cubicBezTo>
                  <a:pt x="1000" y="38"/>
                  <a:pt x="586" y="0"/>
                  <a:pt x="316" y="198"/>
                </a:cubicBezTo>
                <a:cubicBezTo>
                  <a:pt x="46" y="396"/>
                  <a:pt x="0" y="630"/>
                  <a:pt x="0" y="630"/>
                </a:cubicBezTo>
                <a:cubicBezTo>
                  <a:pt x="0" y="630"/>
                  <a:pt x="208" y="440"/>
                  <a:pt x="566" y="360"/>
                </a:cubicBezTo>
                <a:cubicBezTo>
                  <a:pt x="566" y="360"/>
                  <a:pt x="262" y="522"/>
                  <a:pt x="70" y="712"/>
                </a:cubicBezTo>
                <a:close/>
              </a:path>
            </a:pathLst>
          </a:custGeom>
          <a:solidFill>
            <a:schemeClr val="accent4"/>
          </a:solidFill>
          <a:ln>
            <a:noFill/>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2"/>
              </a:solidFill>
              <a:latin typeface="Microsoft Yahei"/>
              <a:ea typeface="Microsoft Yahei"/>
              <a:cs typeface="Microsoft Yahei"/>
              <a:sym typeface="Microsoft Yahei"/>
            </a:endParaRPr>
          </a:p>
        </p:txBody>
      </p:sp>
      <p:sp>
        <p:nvSpPr>
          <p:cNvPr id="378" name="Google Shape;378;p25"/>
          <p:cNvSpPr/>
          <p:nvPr/>
        </p:nvSpPr>
        <p:spPr>
          <a:xfrm>
            <a:off x="3973937" y="2752000"/>
            <a:ext cx="1196150" cy="2052101"/>
          </a:xfrm>
          <a:custGeom>
            <a:rect b="b" l="l" r="r" t="t"/>
            <a:pathLst>
              <a:path extrusionOk="0" h="1518" w="849">
                <a:moveTo>
                  <a:pt x="325" y="1518"/>
                </a:moveTo>
                <a:cubicBezTo>
                  <a:pt x="325" y="1518"/>
                  <a:pt x="785" y="1276"/>
                  <a:pt x="817" y="816"/>
                </a:cubicBezTo>
                <a:cubicBezTo>
                  <a:pt x="849" y="356"/>
                  <a:pt x="539" y="0"/>
                  <a:pt x="539" y="0"/>
                </a:cubicBezTo>
                <a:cubicBezTo>
                  <a:pt x="539" y="0"/>
                  <a:pt x="209" y="294"/>
                  <a:pt x="98" y="644"/>
                </a:cubicBezTo>
                <a:cubicBezTo>
                  <a:pt x="0" y="951"/>
                  <a:pt x="59" y="1290"/>
                  <a:pt x="189" y="1506"/>
                </a:cubicBezTo>
                <a:cubicBezTo>
                  <a:pt x="189" y="1506"/>
                  <a:pt x="167" y="1158"/>
                  <a:pt x="455" y="706"/>
                </a:cubicBezTo>
                <a:cubicBezTo>
                  <a:pt x="455" y="706"/>
                  <a:pt x="345" y="970"/>
                  <a:pt x="325" y="1518"/>
                </a:cubicBezTo>
                <a:close/>
              </a:path>
            </a:pathLst>
          </a:custGeom>
          <a:solidFill>
            <a:schemeClr val="accent3"/>
          </a:solidFill>
          <a:ln>
            <a:noFill/>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2"/>
              </a:solidFill>
              <a:latin typeface="Microsoft Yahei"/>
              <a:ea typeface="Microsoft Yahei"/>
              <a:cs typeface="Microsoft Yahei"/>
              <a:sym typeface="Microsoft Yahei"/>
            </a:endParaRPr>
          </a:p>
        </p:txBody>
      </p:sp>
      <p:sp>
        <p:nvSpPr>
          <p:cNvPr id="379" name="Google Shape;379;p25"/>
          <p:cNvSpPr/>
          <p:nvPr/>
        </p:nvSpPr>
        <p:spPr>
          <a:xfrm rot="-1320626">
            <a:off x="2894912" y="3208423"/>
            <a:ext cx="1196149" cy="1664552"/>
          </a:xfrm>
          <a:custGeom>
            <a:rect b="b" l="l" r="r" t="t"/>
            <a:pathLst>
              <a:path extrusionOk="0" h="1386" w="952">
                <a:moveTo>
                  <a:pt x="700" y="1330"/>
                </a:moveTo>
                <a:cubicBezTo>
                  <a:pt x="700" y="1330"/>
                  <a:pt x="952" y="916"/>
                  <a:pt x="760" y="522"/>
                </a:cubicBezTo>
                <a:cubicBezTo>
                  <a:pt x="571" y="134"/>
                  <a:pt x="138" y="0"/>
                  <a:pt x="138" y="0"/>
                </a:cubicBezTo>
                <a:cubicBezTo>
                  <a:pt x="138" y="0"/>
                  <a:pt x="0" y="476"/>
                  <a:pt x="122" y="820"/>
                </a:cubicBezTo>
                <a:cubicBezTo>
                  <a:pt x="241" y="1156"/>
                  <a:pt x="462" y="1316"/>
                  <a:pt x="590" y="1386"/>
                </a:cubicBezTo>
                <a:cubicBezTo>
                  <a:pt x="590" y="1386"/>
                  <a:pt x="422" y="1170"/>
                  <a:pt x="412" y="618"/>
                </a:cubicBezTo>
                <a:cubicBezTo>
                  <a:pt x="412" y="618"/>
                  <a:pt x="548" y="1094"/>
                  <a:pt x="700" y="1330"/>
                </a:cubicBezTo>
                <a:close/>
              </a:path>
            </a:pathLst>
          </a:custGeom>
          <a:solidFill>
            <a:schemeClr val="accent2"/>
          </a:solidFill>
          <a:ln>
            <a:noFill/>
          </a:ln>
        </p:spPr>
        <p:txBody>
          <a:bodyPr anchorCtr="0" anchor="t" bIns="45725" lIns="91450" spcFirstLastPara="1" rIns="91450" wrap="square" tIns="45725">
            <a:noAutofit/>
          </a:bodyPr>
          <a:lstStyle/>
          <a:p>
            <a:pPr indent="0" lvl="0" marL="0" marR="0" rtl="0" algn="l">
              <a:spcBef>
                <a:spcPts val="0"/>
              </a:spcBef>
              <a:spcAft>
                <a:spcPts val="0"/>
              </a:spcAft>
              <a:buNone/>
            </a:pPr>
            <a:r>
              <a:t/>
            </a:r>
            <a:endParaRPr sz="1800">
              <a:solidFill>
                <a:schemeClr val="dk2"/>
              </a:solidFill>
              <a:latin typeface="Microsoft Yahei"/>
              <a:ea typeface="Microsoft Yahei"/>
              <a:cs typeface="Microsoft Yahei"/>
              <a:sym typeface="Microsoft Yahei"/>
            </a:endParaRPr>
          </a:p>
        </p:txBody>
      </p:sp>
      <p:sp>
        <p:nvSpPr>
          <p:cNvPr id="380" name="Google Shape;380;p25"/>
          <p:cNvSpPr/>
          <p:nvPr/>
        </p:nvSpPr>
        <p:spPr>
          <a:xfrm>
            <a:off x="3735075" y="1071988"/>
            <a:ext cx="2340300" cy="15903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1000"/>
              </a:spcBef>
              <a:spcAft>
                <a:spcPts val="0"/>
              </a:spcAft>
              <a:buNone/>
            </a:pPr>
            <a:r>
              <a:rPr lang="zh-CN" sz="1200">
                <a:solidFill>
                  <a:schemeClr val="dk1"/>
                </a:solidFill>
              </a:rPr>
              <a:t>Movie producers to write detailed overview with proper amount of positive words to attract consumers. </a:t>
            </a:r>
            <a:endParaRPr sz="1200">
              <a:solidFill>
                <a:schemeClr val="dk1"/>
              </a:solidFill>
            </a:endParaRPr>
          </a:p>
          <a:p>
            <a:pPr indent="0" lvl="0" marL="0" marR="0" rtl="0" algn="l">
              <a:spcBef>
                <a:spcPts val="1000"/>
              </a:spcBef>
              <a:spcAft>
                <a:spcPts val="0"/>
              </a:spcAft>
              <a:buNone/>
            </a:pPr>
            <a:r>
              <a:t/>
            </a:r>
            <a:endParaRPr sz="1200">
              <a:solidFill>
                <a:srgbClr val="595959"/>
              </a:solidFill>
              <a:latin typeface="Microsoft Yahei"/>
              <a:ea typeface="Microsoft Yahei"/>
              <a:cs typeface="Microsoft Yahei"/>
              <a:sym typeface="Microsoft Yahei"/>
            </a:endParaRPr>
          </a:p>
        </p:txBody>
      </p:sp>
      <p:sp>
        <p:nvSpPr>
          <p:cNvPr id="381" name="Google Shape;381;p25"/>
          <p:cNvSpPr/>
          <p:nvPr/>
        </p:nvSpPr>
        <p:spPr>
          <a:xfrm>
            <a:off x="384850" y="2265138"/>
            <a:ext cx="2844300" cy="1528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1000"/>
              </a:spcAft>
              <a:buNone/>
            </a:pPr>
            <a:r>
              <a:rPr lang="zh-CN" sz="1200">
                <a:solidFill>
                  <a:schemeClr val="dk1"/>
                </a:solidFill>
              </a:rPr>
              <a:t>Movie producers with low budget to wisely allocate their resources to marketing to increase popularity and exposure among consumers before release date. </a:t>
            </a:r>
            <a:endParaRPr sz="1200">
              <a:solidFill>
                <a:srgbClr val="595959"/>
              </a:solidFill>
              <a:latin typeface="Microsoft Yahei"/>
              <a:ea typeface="Microsoft Yahei"/>
              <a:cs typeface="Microsoft Yahei"/>
              <a:sym typeface="Microsoft Yahei"/>
            </a:endParaRPr>
          </a:p>
        </p:txBody>
      </p:sp>
      <p:sp>
        <p:nvSpPr>
          <p:cNvPr id="382" name="Google Shape;382;p25"/>
          <p:cNvSpPr txBox="1"/>
          <p:nvPr/>
        </p:nvSpPr>
        <p:spPr>
          <a:xfrm>
            <a:off x="3361050" y="211650"/>
            <a:ext cx="24783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83" name="Google Shape;383;p25"/>
          <p:cNvSpPr txBox="1"/>
          <p:nvPr/>
        </p:nvSpPr>
        <p:spPr>
          <a:xfrm>
            <a:off x="3284850" y="53500"/>
            <a:ext cx="2592300" cy="928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1800">
                <a:solidFill>
                  <a:srgbClr val="595959"/>
                </a:solidFill>
                <a:latin typeface="Microsoft Yahei"/>
                <a:ea typeface="Microsoft Yahei"/>
                <a:cs typeface="Microsoft Yahei"/>
                <a:sym typeface="Microsoft Yahei"/>
              </a:rPr>
              <a:t>Suggestiones for    producers</a:t>
            </a:r>
            <a:endParaRPr sz="1800">
              <a:solidFill>
                <a:srgbClr val="595959"/>
              </a:solidFill>
              <a:latin typeface="Calibri"/>
              <a:ea typeface="Calibri"/>
              <a:cs typeface="Calibri"/>
              <a:sym typeface="Calibri"/>
            </a:endParaRPr>
          </a:p>
        </p:txBody>
      </p:sp>
      <p:sp>
        <p:nvSpPr>
          <p:cNvPr id="384" name="Google Shape;384;p25"/>
          <p:cNvSpPr/>
          <p:nvPr/>
        </p:nvSpPr>
        <p:spPr>
          <a:xfrm>
            <a:off x="6075375" y="2835850"/>
            <a:ext cx="2710200" cy="15903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1000"/>
              </a:spcBef>
              <a:spcAft>
                <a:spcPts val="1000"/>
              </a:spcAft>
              <a:buNone/>
            </a:pPr>
            <a:r>
              <a:rPr lang="zh-CN" sz="1200">
                <a:solidFill>
                  <a:schemeClr val="dk1"/>
                </a:solidFill>
              </a:rPr>
              <a:t>Proper runtime and belonging to a certain collections are also suggested for producers.</a:t>
            </a:r>
            <a:endParaRPr sz="1200">
              <a:solidFill>
                <a:schemeClr val="dk1"/>
              </a:solidFill>
            </a:endParaRPr>
          </a:p>
        </p:txBody>
      </p:sp>
      <p:sp>
        <p:nvSpPr>
          <p:cNvPr id="385" name="Google Shape;385;p25"/>
          <p:cNvSpPr/>
          <p:nvPr/>
        </p:nvSpPr>
        <p:spPr>
          <a:xfrm>
            <a:off x="-71450" y="1719613"/>
            <a:ext cx="3856140" cy="2303424"/>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3229150" y="627300"/>
            <a:ext cx="3666384" cy="2355588"/>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25"/>
          <p:cNvSpPr/>
          <p:nvPr/>
        </p:nvSpPr>
        <p:spPr>
          <a:xfrm>
            <a:off x="5839250" y="2205475"/>
            <a:ext cx="3564108" cy="2549016"/>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4"/>
          <p:cNvSpPr txBox="1"/>
          <p:nvPr/>
        </p:nvSpPr>
        <p:spPr>
          <a:xfrm>
            <a:off x="3550900" y="211650"/>
            <a:ext cx="20388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1"/>
              </a:solidFill>
              <a:latin typeface="Calibri"/>
              <a:ea typeface="Calibri"/>
              <a:cs typeface="Calibri"/>
              <a:sym typeface="Calibri"/>
            </a:endParaRPr>
          </a:p>
        </p:txBody>
      </p:sp>
      <p:sp>
        <p:nvSpPr>
          <p:cNvPr id="112" name="Google Shape;112;p14"/>
          <p:cNvSpPr/>
          <p:nvPr/>
        </p:nvSpPr>
        <p:spPr>
          <a:xfrm>
            <a:off x="3816409" y="111124"/>
            <a:ext cx="2637900" cy="457200"/>
          </a:xfrm>
          <a:prstGeom prst="rect">
            <a:avLst/>
          </a:prstGeom>
          <a:noFill/>
          <a:ln>
            <a:noFill/>
          </a:ln>
        </p:spPr>
        <p:txBody>
          <a:bodyPr anchorCtr="0" anchor="t" bIns="43500" lIns="87025" spcFirstLastPara="1" rIns="87025" wrap="square" tIns="43500">
            <a:noAutofit/>
          </a:bodyPr>
          <a:lstStyle/>
          <a:p>
            <a:pPr indent="0" lvl="0" marL="0" marR="0" rtl="0" algn="l">
              <a:spcBef>
                <a:spcPts val="0"/>
              </a:spcBef>
              <a:spcAft>
                <a:spcPts val="0"/>
              </a:spcAft>
              <a:buNone/>
            </a:pPr>
            <a:r>
              <a:rPr lang="zh-CN" sz="2400">
                <a:solidFill>
                  <a:schemeClr val="accent1"/>
                </a:solidFill>
                <a:latin typeface="Microsoft Yahei"/>
                <a:ea typeface="Microsoft Yahei"/>
                <a:cs typeface="Microsoft Yahei"/>
                <a:sym typeface="Microsoft Yahei"/>
              </a:rPr>
              <a:t>Content</a:t>
            </a:r>
            <a:endParaRPr>
              <a:solidFill>
                <a:schemeClr val="accent1"/>
              </a:solidFill>
            </a:endParaRPr>
          </a:p>
        </p:txBody>
      </p:sp>
      <p:sp>
        <p:nvSpPr>
          <p:cNvPr id="113" name="Google Shape;113;p14"/>
          <p:cNvSpPr/>
          <p:nvPr/>
        </p:nvSpPr>
        <p:spPr>
          <a:xfrm rot="-8099474">
            <a:off x="2702893" y="1537032"/>
            <a:ext cx="920195" cy="1512834"/>
          </a:xfrm>
          <a:custGeom>
            <a:rect b="b" l="l" r="r" t="t"/>
            <a:pathLst>
              <a:path extrusionOk="0" h="799" w="486">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3F3F3F"/>
          </a:solidFill>
          <a:ln cap="flat" cmpd="sng" w="9525">
            <a:solidFill>
              <a:schemeClr val="lt1"/>
            </a:solidFill>
            <a:prstDash val="solid"/>
            <a:round/>
            <a:headEnd len="sm" w="sm" type="none"/>
            <a:tailEnd len="sm" w="sm" type="none"/>
          </a:ln>
          <a:effectLst>
            <a:outerShdw rotWithShape="0" algn="tl">
              <a:schemeClr val="lt1"/>
            </a:outerShdw>
          </a:effectLst>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14"/>
          <p:cNvSpPr/>
          <p:nvPr/>
        </p:nvSpPr>
        <p:spPr>
          <a:xfrm>
            <a:off x="-27544" y="1361905"/>
            <a:ext cx="9280062" cy="2463700"/>
          </a:xfrm>
          <a:custGeom>
            <a:rect b="b" l="l" r="r" t="t"/>
            <a:pathLst>
              <a:path extrusionOk="0" h="1301" w="4902">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3F3F3F"/>
          </a:solidFill>
          <a:ln cap="flat" cmpd="sng" w="9525">
            <a:solidFill>
              <a:schemeClr val="lt1"/>
            </a:solidFill>
            <a:prstDash val="solid"/>
            <a:round/>
            <a:headEnd len="sm" w="sm" type="none"/>
            <a:tailEnd len="sm" w="sm" type="none"/>
          </a:ln>
          <a:effectLst>
            <a:outerShdw rotWithShape="0" algn="tl">
              <a:schemeClr val="lt1"/>
            </a:outerShdw>
          </a:effectLst>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14"/>
          <p:cNvSpPr/>
          <p:nvPr/>
        </p:nvSpPr>
        <p:spPr>
          <a:xfrm>
            <a:off x="5020948" y="2857843"/>
            <a:ext cx="1344433" cy="346547"/>
          </a:xfrm>
          <a:custGeom>
            <a:rect b="b" l="l" r="r" t="t"/>
            <a:pathLst>
              <a:path extrusionOk="0" h="183" w="962">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3F3F3F"/>
          </a:solidFill>
          <a:ln cap="flat" cmpd="sng" w="9525">
            <a:solidFill>
              <a:schemeClr val="lt1"/>
            </a:solidFill>
            <a:prstDash val="solid"/>
            <a:round/>
            <a:headEnd len="sm" w="sm" type="none"/>
            <a:tailEnd len="sm" w="sm" type="none"/>
          </a:ln>
          <a:effectLst>
            <a:outerShdw rotWithShape="0" algn="tl">
              <a:schemeClr val="lt1"/>
            </a:outerShdw>
          </a:effectLst>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16" name="Google Shape;116;p14"/>
          <p:cNvGrpSpPr/>
          <p:nvPr/>
        </p:nvGrpSpPr>
        <p:grpSpPr>
          <a:xfrm>
            <a:off x="399636" y="2264927"/>
            <a:ext cx="1797900" cy="1139059"/>
            <a:chOff x="399636" y="2667382"/>
            <a:chExt cx="1797900" cy="1138718"/>
          </a:xfrm>
        </p:grpSpPr>
        <p:sp>
          <p:nvSpPr>
            <p:cNvPr id="117" name="Google Shape;117;p14"/>
            <p:cNvSpPr/>
            <p:nvPr/>
          </p:nvSpPr>
          <p:spPr>
            <a:xfrm>
              <a:off x="399636" y="3060600"/>
              <a:ext cx="1797900" cy="745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lt1"/>
                </a:buClr>
                <a:buSzPts val="1200"/>
                <a:buFont typeface="Calibri"/>
                <a:buNone/>
              </a:pPr>
              <a:r>
                <a:rPr lang="zh-CN">
                  <a:latin typeface="Calibri"/>
                  <a:ea typeface="Calibri"/>
                  <a:cs typeface="Calibri"/>
                  <a:sym typeface="Calibri"/>
                </a:rPr>
                <a:t>train dataset: 3000 rows</a:t>
              </a:r>
              <a:endParaRPr>
                <a:latin typeface="Calibri"/>
                <a:ea typeface="Calibri"/>
                <a:cs typeface="Calibri"/>
                <a:sym typeface="Calibri"/>
              </a:endParaRPr>
            </a:p>
            <a:p>
              <a:pPr indent="0" lvl="0" marL="0" marR="0" rtl="0" algn="ctr">
                <a:spcBef>
                  <a:spcPts val="0"/>
                </a:spcBef>
                <a:spcAft>
                  <a:spcPts val="0"/>
                </a:spcAft>
                <a:buClr>
                  <a:schemeClr val="lt1"/>
                </a:buClr>
                <a:buSzPts val="1200"/>
                <a:buFont typeface="Calibri"/>
                <a:buNone/>
              </a:pPr>
              <a:r>
                <a:rPr lang="zh-CN">
                  <a:latin typeface="Calibri"/>
                  <a:ea typeface="Calibri"/>
                  <a:cs typeface="Calibri"/>
                  <a:sym typeface="Calibri"/>
                </a:rPr>
                <a:t>test dataset: 4398 rows</a:t>
              </a:r>
              <a:endParaRPr>
                <a:latin typeface="Calibri"/>
                <a:ea typeface="Calibri"/>
                <a:cs typeface="Calibri"/>
                <a:sym typeface="Calibri"/>
              </a:endParaRPr>
            </a:p>
            <a:p>
              <a:pPr indent="0" lvl="0" marL="0" marR="0" rtl="0" algn="ctr">
                <a:spcBef>
                  <a:spcPts val="0"/>
                </a:spcBef>
                <a:spcAft>
                  <a:spcPts val="0"/>
                </a:spcAft>
                <a:buClr>
                  <a:schemeClr val="lt1"/>
                </a:buClr>
                <a:buSzPts val="1200"/>
                <a:buFont typeface="Calibri"/>
                <a:buNone/>
              </a:pPr>
              <a:r>
                <a:rPr lang="zh-CN">
                  <a:latin typeface="Calibri"/>
                  <a:ea typeface="Calibri"/>
                  <a:cs typeface="Calibri"/>
                  <a:sym typeface="Calibri"/>
                </a:rPr>
                <a:t>variables: 23</a:t>
              </a:r>
              <a:endParaRPr>
                <a:latin typeface="Calibri"/>
                <a:ea typeface="Calibri"/>
                <a:cs typeface="Calibri"/>
                <a:sym typeface="Calibri"/>
              </a:endParaRPr>
            </a:p>
          </p:txBody>
        </p:sp>
        <p:sp>
          <p:nvSpPr>
            <p:cNvPr id="118" name="Google Shape;118;p14"/>
            <p:cNvSpPr/>
            <p:nvPr/>
          </p:nvSpPr>
          <p:spPr>
            <a:xfrm>
              <a:off x="620524" y="2667382"/>
              <a:ext cx="1362900" cy="1707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zh-CN" sz="1800">
                  <a:latin typeface="Overlock"/>
                  <a:ea typeface="Overlock"/>
                  <a:cs typeface="Overlock"/>
                  <a:sym typeface="Overlock"/>
                </a:rPr>
                <a:t>Raw Data</a:t>
              </a:r>
              <a:endParaRPr b="1" sz="1800">
                <a:latin typeface="Overlock"/>
                <a:ea typeface="Overlock"/>
                <a:cs typeface="Overlock"/>
                <a:sym typeface="Overlock"/>
              </a:endParaRPr>
            </a:p>
          </p:txBody>
        </p:sp>
      </p:grpSp>
      <p:sp>
        <p:nvSpPr>
          <p:cNvPr id="119" name="Google Shape;119;p14"/>
          <p:cNvSpPr/>
          <p:nvPr/>
        </p:nvSpPr>
        <p:spPr>
          <a:xfrm rot="5910505">
            <a:off x="6060762" y="1362019"/>
            <a:ext cx="1031216" cy="346443"/>
          </a:xfrm>
          <a:custGeom>
            <a:rect b="b" l="l" r="r" t="t"/>
            <a:pathLst>
              <a:path extrusionOk="0" h="183" w="962">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3F3F3F"/>
          </a:solidFill>
          <a:ln cap="flat" cmpd="sng" w="9525">
            <a:solidFill>
              <a:schemeClr val="lt1"/>
            </a:solidFill>
            <a:prstDash val="solid"/>
            <a:round/>
            <a:headEnd len="sm" w="sm" type="none"/>
            <a:tailEnd len="sm" w="sm" type="none"/>
          </a:ln>
          <a:effectLst>
            <a:outerShdw rotWithShape="0" algn="tl">
              <a:schemeClr val="lt1"/>
            </a:outerShdw>
          </a:effectLst>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14"/>
          <p:cNvSpPr/>
          <p:nvPr/>
        </p:nvSpPr>
        <p:spPr>
          <a:xfrm>
            <a:off x="2712500" y="946063"/>
            <a:ext cx="2311800" cy="6000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zh-CN" sz="1800">
                <a:latin typeface="Overlock"/>
                <a:ea typeface="Overlock"/>
                <a:cs typeface="Overlock"/>
                <a:sym typeface="Overlock"/>
              </a:rPr>
              <a:t>Exploratory Data Analysis</a:t>
            </a:r>
            <a:endParaRPr b="1" sz="1800">
              <a:latin typeface="Overlock"/>
              <a:ea typeface="Overlock"/>
              <a:cs typeface="Overlock"/>
              <a:sym typeface="Overlock"/>
            </a:endParaRPr>
          </a:p>
        </p:txBody>
      </p:sp>
      <p:sp>
        <p:nvSpPr>
          <p:cNvPr id="121" name="Google Shape;121;p14"/>
          <p:cNvSpPr/>
          <p:nvPr/>
        </p:nvSpPr>
        <p:spPr>
          <a:xfrm>
            <a:off x="5978390" y="454412"/>
            <a:ext cx="1363200" cy="2991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zh-CN" sz="1800">
                <a:latin typeface="Overlock"/>
                <a:ea typeface="Overlock"/>
                <a:cs typeface="Overlock"/>
                <a:sym typeface="Overlock"/>
              </a:rPr>
              <a:t>Prediction</a:t>
            </a:r>
            <a:endParaRPr b="1" sz="1800">
              <a:latin typeface="Overlock"/>
              <a:ea typeface="Overlock"/>
              <a:cs typeface="Overlock"/>
              <a:sym typeface="Overlock"/>
            </a:endParaRPr>
          </a:p>
        </p:txBody>
      </p:sp>
      <p:sp>
        <p:nvSpPr>
          <p:cNvPr id="122" name="Google Shape;122;p14"/>
          <p:cNvSpPr/>
          <p:nvPr/>
        </p:nvSpPr>
        <p:spPr>
          <a:xfrm>
            <a:off x="2991825" y="4082547"/>
            <a:ext cx="1589700" cy="6000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zh-CN" sz="1800">
                <a:latin typeface="Overlock"/>
                <a:ea typeface="Overlock"/>
                <a:cs typeface="Overlock"/>
                <a:sym typeface="Overlock"/>
              </a:rPr>
              <a:t>FeatureEngineering</a:t>
            </a:r>
            <a:endParaRPr b="1" sz="1800">
              <a:latin typeface="Overlock"/>
              <a:ea typeface="Overlock"/>
              <a:cs typeface="Overlock"/>
              <a:sym typeface="Overlock"/>
            </a:endParaRPr>
          </a:p>
        </p:txBody>
      </p:sp>
      <p:sp>
        <p:nvSpPr>
          <p:cNvPr id="123" name="Google Shape;123;p14"/>
          <p:cNvSpPr/>
          <p:nvPr/>
        </p:nvSpPr>
        <p:spPr>
          <a:xfrm>
            <a:off x="5964450" y="3693329"/>
            <a:ext cx="1363200" cy="4698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zh-CN" sz="1800">
                <a:latin typeface="Overlock"/>
                <a:ea typeface="Overlock"/>
                <a:cs typeface="Overlock"/>
                <a:sym typeface="Overlock"/>
              </a:rPr>
              <a:t>Modeling</a:t>
            </a:r>
            <a:endParaRPr b="1" sz="1800">
              <a:latin typeface="Overlock"/>
              <a:ea typeface="Overlock"/>
              <a:cs typeface="Overlock"/>
              <a:sym typeface="Overlock"/>
            </a:endParaRPr>
          </a:p>
        </p:txBody>
      </p:sp>
      <p:sp>
        <p:nvSpPr>
          <p:cNvPr id="124" name="Google Shape;124;p14"/>
          <p:cNvSpPr/>
          <p:nvPr/>
        </p:nvSpPr>
        <p:spPr>
          <a:xfrm>
            <a:off x="7258725" y="1753925"/>
            <a:ext cx="1797900" cy="6480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zh-CN" sz="1800">
                <a:latin typeface="Overlock"/>
                <a:ea typeface="Overlock"/>
                <a:cs typeface="Overlock"/>
                <a:sym typeface="Overlock"/>
              </a:rPr>
              <a:t>Conclusion &amp; Recommendation</a:t>
            </a:r>
            <a:endParaRPr b="1" sz="1800">
              <a:latin typeface="Overlock"/>
              <a:ea typeface="Overlock"/>
              <a:cs typeface="Overlock"/>
              <a:sym typeface="Overlock"/>
            </a:endParaRPr>
          </a:p>
        </p:txBody>
      </p:sp>
      <p:grpSp>
        <p:nvGrpSpPr>
          <p:cNvPr id="125" name="Google Shape;125;p14"/>
          <p:cNvGrpSpPr/>
          <p:nvPr/>
        </p:nvGrpSpPr>
        <p:grpSpPr>
          <a:xfrm>
            <a:off x="6246186" y="3047540"/>
            <a:ext cx="467298" cy="467438"/>
            <a:chOff x="6590322" y="2740893"/>
            <a:chExt cx="467298" cy="467298"/>
          </a:xfrm>
        </p:grpSpPr>
        <p:sp>
          <p:nvSpPr>
            <p:cNvPr id="126" name="Google Shape;126;p14"/>
            <p:cNvSpPr/>
            <p:nvPr/>
          </p:nvSpPr>
          <p:spPr>
            <a:xfrm>
              <a:off x="6590322" y="2740893"/>
              <a:ext cx="467298" cy="467298"/>
            </a:xfrm>
            <a:custGeom>
              <a:rect b="b" l="l" r="r" t="t"/>
              <a:pathLst>
                <a:path extrusionOk="0" h="204" w="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14"/>
            <p:cNvSpPr/>
            <p:nvPr/>
          </p:nvSpPr>
          <p:spPr>
            <a:xfrm>
              <a:off x="6661500" y="2865381"/>
              <a:ext cx="318518" cy="211972"/>
            </a:xfrm>
            <a:custGeom>
              <a:rect b="b" l="l" r="r" t="t"/>
              <a:pathLst>
                <a:path extrusionOk="0" h="117" w="176">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128" name="Google Shape;128;p14"/>
          <p:cNvGrpSpPr/>
          <p:nvPr/>
        </p:nvGrpSpPr>
        <p:grpSpPr>
          <a:xfrm>
            <a:off x="1066084" y="1614577"/>
            <a:ext cx="465007" cy="467438"/>
            <a:chOff x="1066082" y="1818668"/>
            <a:chExt cx="465007" cy="467298"/>
          </a:xfrm>
        </p:grpSpPr>
        <p:sp>
          <p:nvSpPr>
            <p:cNvPr id="129" name="Google Shape;129;p14"/>
            <p:cNvSpPr/>
            <p:nvPr/>
          </p:nvSpPr>
          <p:spPr>
            <a:xfrm>
              <a:off x="1066082" y="1818668"/>
              <a:ext cx="465007" cy="467298"/>
            </a:xfrm>
            <a:custGeom>
              <a:rect b="b" l="l" r="r" t="t"/>
              <a:pathLst>
                <a:path extrusionOk="0" h="204" w="203">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14"/>
            <p:cNvSpPr/>
            <p:nvPr/>
          </p:nvSpPr>
          <p:spPr>
            <a:xfrm>
              <a:off x="1145360" y="1919614"/>
              <a:ext cx="299574" cy="277578"/>
            </a:xfrm>
            <a:custGeom>
              <a:rect b="b" l="l" r="r" t="t"/>
              <a:pathLst>
                <a:path extrusionOk="0" h="164" w="177">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131" name="Google Shape;131;p14"/>
          <p:cNvGrpSpPr/>
          <p:nvPr/>
        </p:nvGrpSpPr>
        <p:grpSpPr>
          <a:xfrm>
            <a:off x="3635899" y="1621042"/>
            <a:ext cx="465007" cy="465147"/>
            <a:chOff x="3635896" y="1825130"/>
            <a:chExt cx="465007" cy="465007"/>
          </a:xfrm>
        </p:grpSpPr>
        <p:sp>
          <p:nvSpPr>
            <p:cNvPr id="132" name="Google Shape;132;p14"/>
            <p:cNvSpPr/>
            <p:nvPr/>
          </p:nvSpPr>
          <p:spPr>
            <a:xfrm>
              <a:off x="3635896" y="1825130"/>
              <a:ext cx="465007" cy="465007"/>
            </a:xfrm>
            <a:custGeom>
              <a:rect b="b" l="l" r="r" t="t"/>
              <a:pathLst>
                <a:path extrusionOk="0" h="203" w="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3" name="Google Shape;133;p14"/>
            <p:cNvSpPr/>
            <p:nvPr/>
          </p:nvSpPr>
          <p:spPr>
            <a:xfrm>
              <a:off x="3788568" y="1901620"/>
              <a:ext cx="201914" cy="300866"/>
            </a:xfrm>
            <a:custGeom>
              <a:rect b="b" l="l" r="r" t="t"/>
              <a:pathLst>
                <a:path extrusionOk="0" h="140" w="94">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134" name="Google Shape;134;p14"/>
          <p:cNvGrpSpPr/>
          <p:nvPr/>
        </p:nvGrpSpPr>
        <p:grpSpPr>
          <a:xfrm>
            <a:off x="6365383" y="783234"/>
            <a:ext cx="467298" cy="465147"/>
            <a:chOff x="6365383" y="987574"/>
            <a:chExt cx="467298" cy="465007"/>
          </a:xfrm>
        </p:grpSpPr>
        <p:sp>
          <p:nvSpPr>
            <p:cNvPr id="135" name="Google Shape;135;p14"/>
            <p:cNvSpPr/>
            <p:nvPr/>
          </p:nvSpPr>
          <p:spPr>
            <a:xfrm>
              <a:off x="6365383" y="987574"/>
              <a:ext cx="467298" cy="465007"/>
            </a:xfrm>
            <a:custGeom>
              <a:rect b="b" l="l" r="r" t="t"/>
              <a:pathLst>
                <a:path extrusionOk="0" h="203" w="204">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14"/>
            <p:cNvSpPr/>
            <p:nvPr/>
          </p:nvSpPr>
          <p:spPr>
            <a:xfrm>
              <a:off x="6458481" y="1121413"/>
              <a:ext cx="263683" cy="197326"/>
            </a:xfrm>
            <a:custGeom>
              <a:rect b="b" l="l" r="r" t="t"/>
              <a:pathLst>
                <a:path extrusionOk="0" h="226" w="302">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137" name="Google Shape;137;p14"/>
          <p:cNvGrpSpPr/>
          <p:nvPr/>
        </p:nvGrpSpPr>
        <p:grpSpPr>
          <a:xfrm>
            <a:off x="3554163" y="3543795"/>
            <a:ext cx="465007" cy="469730"/>
            <a:chOff x="4770914" y="3090921"/>
            <a:chExt cx="465007" cy="469589"/>
          </a:xfrm>
        </p:grpSpPr>
        <p:sp>
          <p:nvSpPr>
            <p:cNvPr id="138" name="Google Shape;138;p14"/>
            <p:cNvSpPr/>
            <p:nvPr/>
          </p:nvSpPr>
          <p:spPr>
            <a:xfrm>
              <a:off x="4770914" y="3090921"/>
              <a:ext cx="465007" cy="469589"/>
            </a:xfrm>
            <a:custGeom>
              <a:rect b="b" l="l" r="r" t="t"/>
              <a:pathLst>
                <a:path extrusionOk="0" h="205" w="203">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14"/>
            <p:cNvSpPr/>
            <p:nvPr/>
          </p:nvSpPr>
          <p:spPr>
            <a:xfrm>
              <a:off x="4870438" y="3218381"/>
              <a:ext cx="260899" cy="203797"/>
            </a:xfrm>
            <a:custGeom>
              <a:rect b="b" l="l" r="r" t="t"/>
              <a:pathLst>
                <a:path extrusionOk="0" h="128" w="164">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140" name="Google Shape;140;p14"/>
          <p:cNvGrpSpPr/>
          <p:nvPr/>
        </p:nvGrpSpPr>
        <p:grpSpPr>
          <a:xfrm>
            <a:off x="7850778" y="1134296"/>
            <a:ext cx="467298" cy="467438"/>
            <a:chOff x="7850778" y="1338532"/>
            <a:chExt cx="467298" cy="467298"/>
          </a:xfrm>
        </p:grpSpPr>
        <p:sp>
          <p:nvSpPr>
            <p:cNvPr id="141" name="Google Shape;141;p14"/>
            <p:cNvSpPr/>
            <p:nvPr/>
          </p:nvSpPr>
          <p:spPr>
            <a:xfrm>
              <a:off x="7850778" y="1338532"/>
              <a:ext cx="467298" cy="467298"/>
            </a:xfrm>
            <a:custGeom>
              <a:rect b="b" l="l" r="r" t="t"/>
              <a:pathLst>
                <a:path extrusionOk="0" h="204" w="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p14"/>
            <p:cNvSpPr/>
            <p:nvPr/>
          </p:nvSpPr>
          <p:spPr>
            <a:xfrm>
              <a:off x="7954681" y="1439214"/>
              <a:ext cx="254730" cy="253695"/>
            </a:xfrm>
            <a:custGeom>
              <a:rect b="b" l="l" r="r" t="t"/>
              <a:pathLst>
                <a:path extrusionOk="0" h="152" w="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5"/>
          <p:cNvSpPr txBox="1"/>
          <p:nvPr/>
        </p:nvSpPr>
        <p:spPr>
          <a:xfrm>
            <a:off x="2371550" y="211650"/>
            <a:ext cx="50547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49" name="Google Shape;149;p15"/>
          <p:cNvSpPr/>
          <p:nvPr/>
        </p:nvSpPr>
        <p:spPr>
          <a:xfrm>
            <a:off x="2632850" y="149750"/>
            <a:ext cx="4532100" cy="457200"/>
          </a:xfrm>
          <a:prstGeom prst="rect">
            <a:avLst/>
          </a:prstGeom>
          <a:noFill/>
          <a:ln>
            <a:noFill/>
          </a:ln>
        </p:spPr>
        <p:txBody>
          <a:bodyPr anchorCtr="0" anchor="t" bIns="43500" lIns="87025" spcFirstLastPara="1" rIns="87025" wrap="square" tIns="43500">
            <a:noAutofit/>
          </a:bodyPr>
          <a:lstStyle/>
          <a:p>
            <a:pPr indent="0" lvl="0" marL="0" marR="0" rtl="0" algn="ctr">
              <a:spcBef>
                <a:spcPts val="0"/>
              </a:spcBef>
              <a:spcAft>
                <a:spcPts val="0"/>
              </a:spcAft>
              <a:buNone/>
            </a:pPr>
            <a:r>
              <a:rPr lang="zh-CN" sz="2400">
                <a:solidFill>
                  <a:schemeClr val="accent1"/>
                </a:solidFill>
                <a:latin typeface="Microsoft Yahei"/>
                <a:ea typeface="Microsoft Yahei"/>
                <a:cs typeface="Microsoft Yahei"/>
                <a:sym typeface="Microsoft Yahei"/>
              </a:rPr>
              <a:t>EDA and Feature Engeering</a:t>
            </a:r>
            <a:endParaRPr>
              <a:solidFill>
                <a:schemeClr val="accent1"/>
              </a:solidFill>
            </a:endParaRPr>
          </a:p>
        </p:txBody>
      </p:sp>
      <p:graphicFrame>
        <p:nvGraphicFramePr>
          <p:cNvPr id="150" name="Google Shape;150;p15"/>
          <p:cNvGraphicFramePr/>
          <p:nvPr/>
        </p:nvGraphicFramePr>
        <p:xfrm>
          <a:off x="554350" y="1355625"/>
          <a:ext cx="3000000" cy="3000000"/>
        </p:xfrm>
        <a:graphic>
          <a:graphicData uri="http://schemas.openxmlformats.org/drawingml/2006/table">
            <a:tbl>
              <a:tblPr>
                <a:noFill/>
                <a:tableStyleId>{5E323675-A8F0-4BBF-8328-1194DEF20B3C}</a:tableStyleId>
              </a:tblPr>
              <a:tblGrid>
                <a:gridCol w="1261125"/>
                <a:gridCol w="3037900"/>
              </a:tblGrid>
              <a:tr h="128925">
                <a:tc>
                  <a:txBody>
                    <a:bodyPr>
                      <a:noAutofit/>
                    </a:bodyPr>
                    <a:lstStyle/>
                    <a:p>
                      <a:pPr indent="0" lvl="0" marL="0" rtl="0" algn="ctr">
                        <a:lnSpc>
                          <a:spcPct val="115000"/>
                        </a:lnSpc>
                        <a:spcBef>
                          <a:spcPts val="0"/>
                        </a:spcBef>
                        <a:spcAft>
                          <a:spcPts val="0"/>
                        </a:spcAft>
                        <a:buNone/>
                      </a:pPr>
                      <a:r>
                        <a:rPr b="1" lang="zh-CN" sz="1200">
                          <a:solidFill>
                            <a:srgbClr val="2D3B45"/>
                          </a:solidFill>
                        </a:rPr>
                        <a:t>Variable type</a:t>
                      </a:r>
                      <a:endParaRPr b="1" sz="1200">
                        <a:solidFill>
                          <a:srgbClr val="2D3B45"/>
                        </a:solidFill>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zh-CN" sz="1200">
                          <a:solidFill>
                            <a:srgbClr val="2D3B45"/>
                          </a:solidFill>
                        </a:rPr>
                        <a:t>Variable name</a:t>
                      </a:r>
                      <a:endParaRPr b="1" sz="1200">
                        <a:solidFill>
                          <a:srgbClr val="2D3B45"/>
                        </a:solidFill>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128925">
                <a:tc>
                  <a:txBody>
                    <a:bodyPr>
                      <a:noAutofit/>
                    </a:bodyPr>
                    <a:lstStyle/>
                    <a:p>
                      <a:pPr indent="0" lvl="0" marL="0" rtl="0" algn="ctr">
                        <a:lnSpc>
                          <a:spcPct val="115000"/>
                        </a:lnSpc>
                        <a:spcBef>
                          <a:spcPts val="0"/>
                        </a:spcBef>
                        <a:spcAft>
                          <a:spcPts val="0"/>
                        </a:spcAft>
                        <a:buNone/>
                      </a:pPr>
                      <a:r>
                        <a:rPr lang="zh-CN" sz="1200">
                          <a:solidFill>
                            <a:srgbClr val="2D3B45"/>
                          </a:solidFill>
                        </a:rPr>
                        <a:t>numeric</a:t>
                      </a:r>
                      <a:endParaRPr sz="1200">
                        <a:solidFill>
                          <a:srgbClr val="2D3B45"/>
                        </a:solidFill>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zh-CN" sz="1200">
                          <a:solidFill>
                            <a:srgbClr val="2D3B45"/>
                          </a:solidFill>
                          <a:highlight>
                            <a:srgbClr val="FFFFFF"/>
                          </a:highlight>
                        </a:rPr>
                        <a:t>Budget, popularity, runtime, revenue</a:t>
                      </a:r>
                      <a:endParaRPr sz="1200">
                        <a:solidFill>
                          <a:srgbClr val="2D3B45"/>
                        </a:solidFill>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271550">
                <a:tc>
                  <a:txBody>
                    <a:bodyPr>
                      <a:noAutofit/>
                    </a:bodyPr>
                    <a:lstStyle/>
                    <a:p>
                      <a:pPr indent="0" lvl="0" marL="0" rtl="0" algn="ctr">
                        <a:lnSpc>
                          <a:spcPct val="115000"/>
                        </a:lnSpc>
                        <a:spcBef>
                          <a:spcPts val="0"/>
                        </a:spcBef>
                        <a:spcAft>
                          <a:spcPts val="0"/>
                        </a:spcAft>
                        <a:buNone/>
                      </a:pPr>
                      <a:r>
                        <a:rPr lang="zh-CN" sz="1200">
                          <a:solidFill>
                            <a:srgbClr val="2D3B45"/>
                          </a:solidFill>
                        </a:rPr>
                        <a:t>categorical</a:t>
                      </a:r>
                      <a:endParaRPr sz="1200">
                        <a:solidFill>
                          <a:srgbClr val="2D3B45"/>
                        </a:solidFill>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zh-CN" sz="1200">
                          <a:solidFill>
                            <a:srgbClr val="2D3B45"/>
                          </a:solidFill>
                        </a:rPr>
                        <a:t>original_language, production_countries, spoken_languages, status</a:t>
                      </a:r>
                      <a:endParaRPr sz="1200">
                        <a:solidFill>
                          <a:srgbClr val="2D3B45"/>
                        </a:solidFill>
                        <a:highlight>
                          <a:srgbClr val="FFFFFF"/>
                        </a:highlight>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201625">
                <a:tc>
                  <a:txBody>
                    <a:bodyPr>
                      <a:noAutofit/>
                    </a:bodyPr>
                    <a:lstStyle/>
                    <a:p>
                      <a:pPr indent="0" lvl="0" marL="0" rtl="0" algn="ctr">
                        <a:lnSpc>
                          <a:spcPct val="115000"/>
                        </a:lnSpc>
                        <a:spcBef>
                          <a:spcPts val="0"/>
                        </a:spcBef>
                        <a:spcAft>
                          <a:spcPts val="0"/>
                        </a:spcAft>
                        <a:buNone/>
                      </a:pPr>
                      <a:r>
                        <a:rPr lang="zh-CN" sz="1200">
                          <a:solidFill>
                            <a:srgbClr val="2D3B45"/>
                          </a:solidFill>
                          <a:highlight>
                            <a:srgbClr val="FFFFFF"/>
                          </a:highlight>
                        </a:rPr>
                        <a:t>JSON format</a:t>
                      </a:r>
                      <a:endParaRPr sz="1200">
                        <a:solidFill>
                          <a:srgbClr val="2D3B45"/>
                        </a:solidFill>
                        <a:highlight>
                          <a:srgbClr val="FFFFFF"/>
                        </a:highlight>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zh-CN" sz="1200">
                          <a:solidFill>
                            <a:srgbClr val="2D3B45"/>
                          </a:solidFill>
                          <a:highlight>
                            <a:srgbClr val="FFFFFF"/>
                          </a:highlight>
                        </a:rPr>
                        <a:t>Genres, </a:t>
                      </a:r>
                      <a:r>
                        <a:rPr lang="zh-CN" sz="1200">
                          <a:solidFill>
                            <a:srgbClr val="2D3B45"/>
                          </a:solidFill>
                        </a:rPr>
                        <a:t>production_companies, belongs_to_collection, cast, crew, </a:t>
                      </a:r>
                      <a:endParaRPr sz="1200">
                        <a:solidFill>
                          <a:srgbClr val="2D3B45"/>
                        </a:solidFill>
                        <a:highlight>
                          <a:srgbClr val="FFFFFF"/>
                        </a:highlight>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271550">
                <a:tc>
                  <a:txBody>
                    <a:bodyPr>
                      <a:noAutofit/>
                    </a:bodyPr>
                    <a:lstStyle/>
                    <a:p>
                      <a:pPr indent="0" lvl="0" marL="0" rtl="0" algn="ctr">
                        <a:lnSpc>
                          <a:spcPct val="115000"/>
                        </a:lnSpc>
                        <a:spcBef>
                          <a:spcPts val="0"/>
                        </a:spcBef>
                        <a:spcAft>
                          <a:spcPts val="0"/>
                        </a:spcAft>
                        <a:buNone/>
                      </a:pPr>
                      <a:r>
                        <a:rPr lang="zh-CN" sz="1200">
                          <a:solidFill>
                            <a:srgbClr val="2D3B45"/>
                          </a:solidFill>
                          <a:highlight>
                            <a:srgbClr val="FFFFFF"/>
                          </a:highlight>
                        </a:rPr>
                        <a:t>text</a:t>
                      </a:r>
                      <a:endParaRPr sz="1200">
                        <a:solidFill>
                          <a:srgbClr val="2D3B45"/>
                        </a:solidFill>
                        <a:highlight>
                          <a:srgbClr val="FFFFFF"/>
                        </a:highlight>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zh-CN" sz="1200">
                          <a:solidFill>
                            <a:srgbClr val="2D3B45"/>
                          </a:solidFill>
                          <a:highlight>
                            <a:srgbClr val="FFFFFF"/>
                          </a:highlight>
                        </a:rPr>
                        <a:t>Original_title, </a:t>
                      </a:r>
                      <a:r>
                        <a:rPr lang="zh-CN" sz="1200">
                          <a:solidFill>
                            <a:srgbClr val="2D3B45"/>
                          </a:solidFill>
                        </a:rPr>
                        <a:t>tagline, title, keywords, </a:t>
                      </a:r>
                      <a:r>
                        <a:rPr lang="zh-CN" sz="1200">
                          <a:solidFill>
                            <a:srgbClr val="2D3B45"/>
                          </a:solidFill>
                          <a:highlight>
                            <a:srgbClr val="FFFFFF"/>
                          </a:highlight>
                        </a:rPr>
                        <a:t>overview</a:t>
                      </a:r>
                      <a:endParaRPr sz="1200">
                        <a:solidFill>
                          <a:srgbClr val="2D3B45"/>
                        </a:solidFill>
                        <a:highlight>
                          <a:srgbClr val="FFFFFF"/>
                        </a:highlight>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201625">
                <a:tc>
                  <a:txBody>
                    <a:bodyPr>
                      <a:noAutofit/>
                    </a:bodyPr>
                    <a:lstStyle/>
                    <a:p>
                      <a:pPr indent="0" lvl="0" marL="0" rtl="0" algn="ctr">
                        <a:lnSpc>
                          <a:spcPct val="115000"/>
                        </a:lnSpc>
                        <a:spcBef>
                          <a:spcPts val="0"/>
                        </a:spcBef>
                        <a:spcAft>
                          <a:spcPts val="0"/>
                        </a:spcAft>
                        <a:buNone/>
                      </a:pPr>
                      <a:r>
                        <a:rPr lang="zh-CN" sz="1200">
                          <a:solidFill>
                            <a:srgbClr val="2D3B45"/>
                          </a:solidFill>
                        </a:rPr>
                        <a:t>date</a:t>
                      </a:r>
                      <a:endParaRPr sz="1200">
                        <a:solidFill>
                          <a:srgbClr val="2D3B45"/>
                        </a:solidFill>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Clr>
                          <a:schemeClr val="dk1"/>
                        </a:buClr>
                        <a:buSzPts val="1100"/>
                        <a:buFont typeface="Arial"/>
                        <a:buNone/>
                      </a:pPr>
                      <a:r>
                        <a:rPr lang="zh-CN" sz="1200">
                          <a:solidFill>
                            <a:srgbClr val="2D3B45"/>
                          </a:solidFill>
                        </a:rPr>
                        <a:t>release_date</a:t>
                      </a:r>
                      <a:endParaRPr sz="1200">
                        <a:solidFill>
                          <a:srgbClr val="2D3B45"/>
                        </a:solidFill>
                      </a:endParaRPr>
                    </a:p>
                  </a:txBody>
                  <a:tcPr marT="63500" marB="63500" marR="63500" marL="6350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bl>
          </a:graphicData>
        </a:graphic>
      </p:graphicFrame>
      <p:sp>
        <p:nvSpPr>
          <p:cNvPr id="151" name="Google Shape;151;p15"/>
          <p:cNvSpPr/>
          <p:nvPr/>
        </p:nvSpPr>
        <p:spPr>
          <a:xfrm>
            <a:off x="3949250" y="1668125"/>
            <a:ext cx="763800" cy="40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5"/>
          <p:cNvCxnSpPr>
            <a:stCxn id="151" idx="6"/>
          </p:cNvCxnSpPr>
          <p:nvPr/>
        </p:nvCxnSpPr>
        <p:spPr>
          <a:xfrm>
            <a:off x="4713050" y="1869125"/>
            <a:ext cx="422100" cy="0"/>
          </a:xfrm>
          <a:prstGeom prst="straightConnector1">
            <a:avLst/>
          </a:prstGeom>
          <a:noFill/>
          <a:ln cap="flat" cmpd="sng" w="9525">
            <a:solidFill>
              <a:srgbClr val="FF0000"/>
            </a:solidFill>
            <a:prstDash val="solid"/>
            <a:round/>
            <a:headEnd len="med" w="med" type="none"/>
            <a:tailEnd len="med" w="med" type="triangle"/>
          </a:ln>
        </p:spPr>
      </p:cxnSp>
      <p:sp>
        <p:nvSpPr>
          <p:cNvPr id="153" name="Google Shape;153;p15"/>
          <p:cNvSpPr/>
          <p:nvPr/>
        </p:nvSpPr>
        <p:spPr>
          <a:xfrm>
            <a:off x="5242025" y="1568975"/>
            <a:ext cx="1554300" cy="457200"/>
          </a:xfrm>
          <a:prstGeom prst="rect">
            <a:avLst/>
          </a:prstGeom>
          <a:noFill/>
          <a:ln>
            <a:noFill/>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lang="zh-CN">
                <a:latin typeface="Overlock"/>
                <a:ea typeface="Overlock"/>
                <a:cs typeface="Overlock"/>
                <a:sym typeface="Overlock"/>
              </a:rPr>
              <a:t>dependent variable</a:t>
            </a:r>
            <a:endParaRPr>
              <a:latin typeface="Overlock"/>
              <a:ea typeface="Overlock"/>
              <a:cs typeface="Overlock"/>
              <a:sym typeface="Overlock"/>
            </a:endParaRPr>
          </a:p>
          <a:p>
            <a:pPr indent="0" lvl="0" marL="0" marR="0" rtl="0" algn="ctr">
              <a:lnSpc>
                <a:spcPct val="80000"/>
              </a:lnSpc>
              <a:spcBef>
                <a:spcPts val="0"/>
              </a:spcBef>
              <a:spcAft>
                <a:spcPts val="0"/>
              </a:spcAft>
              <a:buNone/>
            </a:pPr>
            <a:r>
              <a:rPr lang="zh-CN">
                <a:latin typeface="Overlock"/>
                <a:ea typeface="Overlock"/>
                <a:cs typeface="Overlock"/>
                <a:sym typeface="Overlock"/>
              </a:rPr>
              <a:t>(transfer to log)</a:t>
            </a:r>
            <a:endParaRPr>
              <a:latin typeface="Overlock"/>
              <a:ea typeface="Overlock"/>
              <a:cs typeface="Overlock"/>
              <a:sym typeface="Overlock"/>
            </a:endParaRPr>
          </a:p>
        </p:txBody>
      </p:sp>
      <p:pic>
        <p:nvPicPr>
          <p:cNvPr id="154" name="Google Shape;154;p15"/>
          <p:cNvPicPr preferRelativeResize="0"/>
          <p:nvPr/>
        </p:nvPicPr>
        <p:blipFill>
          <a:blip r:embed="rId3">
            <a:alphaModFix/>
          </a:blip>
          <a:stretch>
            <a:fillRect/>
          </a:stretch>
        </p:blipFill>
        <p:spPr>
          <a:xfrm>
            <a:off x="6832250" y="530748"/>
            <a:ext cx="2240800" cy="1650202"/>
          </a:xfrm>
          <a:prstGeom prst="rect">
            <a:avLst/>
          </a:prstGeom>
          <a:noFill/>
          <a:ln>
            <a:noFill/>
          </a:ln>
        </p:spPr>
      </p:pic>
      <p:pic>
        <p:nvPicPr>
          <p:cNvPr id="155" name="Google Shape;155;p15"/>
          <p:cNvPicPr preferRelativeResize="0"/>
          <p:nvPr/>
        </p:nvPicPr>
        <p:blipFill>
          <a:blip r:embed="rId4">
            <a:alphaModFix/>
          </a:blip>
          <a:stretch>
            <a:fillRect/>
          </a:stretch>
        </p:blipFill>
        <p:spPr>
          <a:xfrm>
            <a:off x="152400" y="4365525"/>
            <a:ext cx="8839199" cy="438381"/>
          </a:xfrm>
          <a:prstGeom prst="rect">
            <a:avLst/>
          </a:prstGeom>
          <a:noFill/>
          <a:ln>
            <a:noFill/>
          </a:ln>
        </p:spPr>
      </p:pic>
      <p:sp>
        <p:nvSpPr>
          <p:cNvPr id="156" name="Google Shape;156;p15"/>
          <p:cNvSpPr/>
          <p:nvPr/>
        </p:nvSpPr>
        <p:spPr>
          <a:xfrm>
            <a:off x="5165825" y="2380675"/>
            <a:ext cx="3902100" cy="7239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sz="1200">
                <a:latin typeface="Overlock"/>
                <a:ea typeface="Overlock"/>
                <a:cs typeface="Overlock"/>
                <a:sym typeface="Overlock"/>
              </a:rPr>
              <a:t>"[{'id': 35, 'name': 'Comedy'}]"</a:t>
            </a:r>
            <a:endParaRPr sz="1200">
              <a:latin typeface="Overlock"/>
              <a:ea typeface="Overlock"/>
              <a:cs typeface="Overlock"/>
              <a:sym typeface="Overlock"/>
            </a:endParaRPr>
          </a:p>
          <a:p>
            <a:pPr indent="0" lvl="0" marL="0" marR="0" rtl="0" algn="l">
              <a:lnSpc>
                <a:spcPct val="80000"/>
              </a:lnSpc>
              <a:spcBef>
                <a:spcPts val="0"/>
              </a:spcBef>
              <a:spcAft>
                <a:spcPts val="0"/>
              </a:spcAft>
              <a:buNone/>
            </a:pPr>
            <a:r>
              <a:rPr lang="zh-CN" sz="1200">
                <a:latin typeface="Overlock"/>
                <a:ea typeface="Overlock"/>
                <a:cs typeface="Overlock"/>
                <a:sym typeface="Overlock"/>
              </a:rPr>
              <a:t> "[{'id': 35, 'name': 'Comedy'}, {'id': 18, 'name': 'Drama'}, {'id': 10751, 'name': 'Family'}, {'id': 10749, 'name': 'Romance'}]" "[{'id': 18, 'name': 'Drama'}]"</a:t>
            </a:r>
            <a:endParaRPr sz="1200">
              <a:latin typeface="Overlock"/>
              <a:ea typeface="Overlock"/>
              <a:cs typeface="Overlock"/>
              <a:sym typeface="Overlock"/>
            </a:endParaRPr>
          </a:p>
        </p:txBody>
      </p:sp>
      <p:cxnSp>
        <p:nvCxnSpPr>
          <p:cNvPr id="157" name="Google Shape;157;p15"/>
          <p:cNvCxnSpPr/>
          <p:nvPr/>
        </p:nvCxnSpPr>
        <p:spPr>
          <a:xfrm>
            <a:off x="4713050" y="2892325"/>
            <a:ext cx="422100" cy="0"/>
          </a:xfrm>
          <a:prstGeom prst="straightConnector1">
            <a:avLst/>
          </a:prstGeom>
          <a:noFill/>
          <a:ln cap="flat" cmpd="sng" w="9525">
            <a:solidFill>
              <a:srgbClr val="FF0000"/>
            </a:solidFill>
            <a:prstDash val="solid"/>
            <a:round/>
            <a:headEnd len="med" w="med" type="none"/>
            <a:tailEnd len="med" w="med" type="triangle"/>
          </a:ln>
        </p:spPr>
      </p:cxnSp>
      <p:cxnSp>
        <p:nvCxnSpPr>
          <p:cNvPr id="158" name="Google Shape;158;p15"/>
          <p:cNvCxnSpPr/>
          <p:nvPr/>
        </p:nvCxnSpPr>
        <p:spPr>
          <a:xfrm>
            <a:off x="4687850" y="3455625"/>
            <a:ext cx="422100" cy="0"/>
          </a:xfrm>
          <a:prstGeom prst="straightConnector1">
            <a:avLst/>
          </a:prstGeom>
          <a:noFill/>
          <a:ln cap="flat" cmpd="sng" w="9525">
            <a:solidFill>
              <a:srgbClr val="FF0000"/>
            </a:solidFill>
            <a:prstDash val="solid"/>
            <a:round/>
            <a:headEnd len="med" w="med" type="none"/>
            <a:tailEnd len="med" w="med" type="triangle"/>
          </a:ln>
        </p:spPr>
      </p:cxnSp>
      <p:sp>
        <p:nvSpPr>
          <p:cNvPr id="159" name="Google Shape;159;p15"/>
          <p:cNvSpPr/>
          <p:nvPr/>
        </p:nvSpPr>
        <p:spPr>
          <a:xfrm>
            <a:off x="5165825" y="3257450"/>
            <a:ext cx="3902100" cy="7239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sz="1200">
                <a:latin typeface="Overlock"/>
                <a:ea typeface="Overlock"/>
                <a:cs typeface="Overlock"/>
                <a:sym typeface="Overlock"/>
              </a:rPr>
              <a:t>“A live-action adaptation of Disney's version of the classic 'Beauty and the Beast' tale of a cursed prince and a beautiful young woman who helps him break the spell.”</a:t>
            </a:r>
            <a:endParaRPr sz="1200">
              <a:latin typeface="Overlock"/>
              <a:ea typeface="Overlock"/>
              <a:cs typeface="Overlock"/>
              <a:sym typeface="Overlock"/>
            </a:endParaRPr>
          </a:p>
        </p:txBody>
      </p:sp>
      <p:cxnSp>
        <p:nvCxnSpPr>
          <p:cNvPr id="160" name="Google Shape;160;p15"/>
          <p:cNvCxnSpPr/>
          <p:nvPr/>
        </p:nvCxnSpPr>
        <p:spPr>
          <a:xfrm>
            <a:off x="4713050" y="4150675"/>
            <a:ext cx="422100" cy="0"/>
          </a:xfrm>
          <a:prstGeom prst="straightConnector1">
            <a:avLst/>
          </a:prstGeom>
          <a:noFill/>
          <a:ln cap="flat" cmpd="sng" w="9525">
            <a:solidFill>
              <a:srgbClr val="FF0000"/>
            </a:solidFill>
            <a:prstDash val="solid"/>
            <a:round/>
            <a:headEnd len="med" w="med" type="none"/>
            <a:tailEnd len="med" w="med" type="triangle"/>
          </a:ln>
        </p:spPr>
      </p:cxnSp>
      <p:sp>
        <p:nvSpPr>
          <p:cNvPr id="161" name="Google Shape;161;p15"/>
          <p:cNvSpPr/>
          <p:nvPr/>
        </p:nvSpPr>
        <p:spPr>
          <a:xfrm>
            <a:off x="5165825" y="4058025"/>
            <a:ext cx="2535900" cy="2352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sz="1200">
                <a:latin typeface="Overlock"/>
                <a:ea typeface="Overlock"/>
                <a:cs typeface="Overlock"/>
                <a:sym typeface="Overlock"/>
              </a:rPr>
              <a:t>"2/20/15" "8/6/04" "10/10/14" "3/9/12"</a:t>
            </a:r>
            <a:endParaRPr sz="1200">
              <a:latin typeface="Overlock"/>
              <a:ea typeface="Overlock"/>
              <a:cs typeface="Overlock"/>
              <a:sym typeface="Overlock"/>
            </a:endParaRPr>
          </a:p>
        </p:txBody>
      </p:sp>
      <p:sp>
        <p:nvSpPr>
          <p:cNvPr id="162" name="Google Shape;162;p15"/>
          <p:cNvSpPr/>
          <p:nvPr/>
        </p:nvSpPr>
        <p:spPr>
          <a:xfrm>
            <a:off x="1979575" y="2594875"/>
            <a:ext cx="2462100" cy="295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2927600" y="3371525"/>
            <a:ext cx="763800" cy="295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2798450" y="3667025"/>
            <a:ext cx="1150800" cy="40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31925" y="4150675"/>
            <a:ext cx="422100" cy="2352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lang="zh-CN" sz="1200">
                <a:latin typeface="Overlock"/>
                <a:ea typeface="Overlock"/>
                <a:cs typeface="Overlock"/>
                <a:sym typeface="Overlock"/>
              </a:rPr>
              <a:t>Drop</a:t>
            </a:r>
            <a:endParaRPr sz="1200">
              <a:latin typeface="Overlock"/>
              <a:ea typeface="Overlock"/>
              <a:cs typeface="Overlock"/>
              <a:sym typeface="Overlo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6"/>
          <p:cNvSpPr txBox="1"/>
          <p:nvPr/>
        </p:nvSpPr>
        <p:spPr>
          <a:xfrm>
            <a:off x="2371550" y="211650"/>
            <a:ext cx="50547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2" name="Google Shape;172;p16"/>
          <p:cNvSpPr/>
          <p:nvPr/>
        </p:nvSpPr>
        <p:spPr>
          <a:xfrm>
            <a:off x="2632850" y="149750"/>
            <a:ext cx="4532100" cy="457200"/>
          </a:xfrm>
          <a:prstGeom prst="rect">
            <a:avLst/>
          </a:prstGeom>
          <a:noFill/>
          <a:ln>
            <a:noFill/>
          </a:ln>
        </p:spPr>
        <p:txBody>
          <a:bodyPr anchorCtr="0" anchor="t" bIns="43500" lIns="87025" spcFirstLastPara="1" rIns="87025" wrap="square" tIns="43500">
            <a:noAutofit/>
          </a:bodyPr>
          <a:lstStyle/>
          <a:p>
            <a:pPr indent="0" lvl="0" marL="0" marR="0" rtl="0" algn="ctr">
              <a:spcBef>
                <a:spcPts val="0"/>
              </a:spcBef>
              <a:spcAft>
                <a:spcPts val="0"/>
              </a:spcAft>
              <a:buNone/>
            </a:pPr>
            <a:r>
              <a:rPr lang="zh-CN" sz="2400">
                <a:solidFill>
                  <a:schemeClr val="accent1"/>
                </a:solidFill>
                <a:latin typeface="Microsoft Yahei"/>
                <a:ea typeface="Microsoft Yahei"/>
                <a:cs typeface="Microsoft Yahei"/>
                <a:sym typeface="Microsoft Yahei"/>
              </a:rPr>
              <a:t>Variable: Numeric</a:t>
            </a:r>
            <a:endParaRPr>
              <a:solidFill>
                <a:schemeClr val="accent1"/>
              </a:solidFill>
            </a:endParaRPr>
          </a:p>
        </p:txBody>
      </p:sp>
      <p:pic>
        <p:nvPicPr>
          <p:cNvPr id="173" name="Google Shape;173;p16"/>
          <p:cNvPicPr preferRelativeResize="0"/>
          <p:nvPr/>
        </p:nvPicPr>
        <p:blipFill rotWithShape="1">
          <a:blip r:embed="rId3">
            <a:alphaModFix/>
          </a:blip>
          <a:srcRect b="1970" l="6775" r="3126" t="-1970"/>
          <a:stretch/>
        </p:blipFill>
        <p:spPr>
          <a:xfrm>
            <a:off x="357625" y="606950"/>
            <a:ext cx="3376175" cy="2126375"/>
          </a:xfrm>
          <a:prstGeom prst="rect">
            <a:avLst/>
          </a:prstGeom>
          <a:noFill/>
          <a:ln>
            <a:noFill/>
          </a:ln>
        </p:spPr>
      </p:pic>
      <p:sp>
        <p:nvSpPr>
          <p:cNvPr id="174" name="Google Shape;174;p16"/>
          <p:cNvSpPr/>
          <p:nvPr/>
        </p:nvSpPr>
        <p:spPr>
          <a:xfrm>
            <a:off x="184500" y="1126050"/>
            <a:ext cx="763800" cy="402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16"/>
          <p:cNvPicPr preferRelativeResize="0"/>
          <p:nvPr/>
        </p:nvPicPr>
        <p:blipFill>
          <a:blip r:embed="rId4">
            <a:alphaModFix/>
          </a:blip>
          <a:stretch>
            <a:fillRect/>
          </a:stretch>
        </p:blipFill>
        <p:spPr>
          <a:xfrm>
            <a:off x="3983600" y="787850"/>
            <a:ext cx="2767850" cy="2014005"/>
          </a:xfrm>
          <a:prstGeom prst="rect">
            <a:avLst/>
          </a:prstGeom>
          <a:noFill/>
          <a:ln>
            <a:noFill/>
          </a:ln>
        </p:spPr>
      </p:pic>
      <p:pic>
        <p:nvPicPr>
          <p:cNvPr id="176" name="Google Shape;176;p16"/>
          <p:cNvPicPr preferRelativeResize="0"/>
          <p:nvPr/>
        </p:nvPicPr>
        <p:blipFill>
          <a:blip r:embed="rId5">
            <a:alphaModFix/>
          </a:blip>
          <a:stretch>
            <a:fillRect/>
          </a:stretch>
        </p:blipFill>
        <p:spPr>
          <a:xfrm>
            <a:off x="407100" y="2733325"/>
            <a:ext cx="3277225" cy="2370875"/>
          </a:xfrm>
          <a:prstGeom prst="rect">
            <a:avLst/>
          </a:prstGeom>
          <a:noFill/>
          <a:ln>
            <a:noFill/>
          </a:ln>
        </p:spPr>
      </p:pic>
      <p:pic>
        <p:nvPicPr>
          <p:cNvPr id="177" name="Google Shape;177;p16"/>
          <p:cNvPicPr preferRelativeResize="0"/>
          <p:nvPr/>
        </p:nvPicPr>
        <p:blipFill>
          <a:blip r:embed="rId6">
            <a:alphaModFix/>
          </a:blip>
          <a:stretch>
            <a:fillRect/>
          </a:stretch>
        </p:blipFill>
        <p:spPr>
          <a:xfrm>
            <a:off x="3778576" y="2733325"/>
            <a:ext cx="2888773" cy="2370875"/>
          </a:xfrm>
          <a:prstGeom prst="rect">
            <a:avLst/>
          </a:prstGeom>
          <a:noFill/>
          <a:ln>
            <a:noFill/>
          </a:ln>
        </p:spPr>
      </p:pic>
      <p:grpSp>
        <p:nvGrpSpPr>
          <p:cNvPr id="178" name="Google Shape;178;p16"/>
          <p:cNvGrpSpPr/>
          <p:nvPr/>
        </p:nvGrpSpPr>
        <p:grpSpPr>
          <a:xfrm>
            <a:off x="6824556" y="1453044"/>
            <a:ext cx="180829" cy="180360"/>
            <a:chOff x="2138511" y="2464802"/>
            <a:chExt cx="354012" cy="352956"/>
          </a:xfrm>
        </p:grpSpPr>
        <p:sp>
          <p:nvSpPr>
            <p:cNvPr id="179" name="Google Shape;179;p16"/>
            <p:cNvSpPr/>
            <p:nvPr/>
          </p:nvSpPr>
          <p:spPr>
            <a:xfrm>
              <a:off x="2229830" y="2555417"/>
              <a:ext cx="171300" cy="171600"/>
            </a:xfrm>
            <a:prstGeom prst="ellipse">
              <a:avLst/>
            </a:prstGeom>
            <a:solidFill>
              <a:schemeClr val="accent1"/>
            </a:solidFill>
            <a:ln>
              <a:noFill/>
            </a:ln>
          </p:spPr>
          <p:txBody>
            <a:bodyPr anchorCtr="0" anchor="t" bIns="41850" lIns="83725" spcFirstLastPara="1" rIns="83725" wrap="square" tIns="41850">
              <a:noAutofit/>
            </a:bodyPr>
            <a:lstStyle/>
            <a:p>
              <a:pPr indent="0" lvl="0" marL="0" marR="0" rtl="0" algn="just">
                <a:lnSpc>
                  <a:spcPct val="120000"/>
                </a:lnSpc>
                <a:spcBef>
                  <a:spcPts val="0"/>
                </a:spcBef>
                <a:spcAft>
                  <a:spcPts val="0"/>
                </a:spcAft>
                <a:buNone/>
              </a:pPr>
              <a:r>
                <a:t/>
              </a:r>
              <a:endParaRPr sz="600">
                <a:solidFill>
                  <a:schemeClr val="dk1"/>
                </a:solidFill>
                <a:latin typeface="Arial"/>
                <a:ea typeface="Arial"/>
                <a:cs typeface="Arial"/>
                <a:sym typeface="Arial"/>
              </a:endParaRPr>
            </a:p>
          </p:txBody>
        </p:sp>
        <p:sp>
          <p:nvSpPr>
            <p:cNvPr id="180" name="Google Shape;180;p16"/>
            <p:cNvSpPr/>
            <p:nvPr/>
          </p:nvSpPr>
          <p:spPr>
            <a:xfrm>
              <a:off x="2138511" y="2464802"/>
              <a:ext cx="354012" cy="352956"/>
            </a:xfrm>
            <a:custGeom>
              <a:rect b="b" l="l" r="r" t="t"/>
              <a:pathLst>
                <a:path extrusionOk="0" h="424" w="423">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41850" lIns="83725" spcFirstLastPara="1" rIns="83725" wrap="square" tIns="41850">
              <a:noAutofit/>
            </a:bodyPr>
            <a:lstStyle/>
            <a:p>
              <a:pPr indent="0" lvl="0" marL="0" marR="0" rtl="0" algn="just">
                <a:lnSpc>
                  <a:spcPct val="120000"/>
                </a:lnSpc>
                <a:spcBef>
                  <a:spcPts val="0"/>
                </a:spcBef>
                <a:spcAft>
                  <a:spcPts val="0"/>
                </a:spcAft>
                <a:buNone/>
              </a:pPr>
              <a:r>
                <a:t/>
              </a:r>
              <a:endParaRPr sz="600">
                <a:solidFill>
                  <a:schemeClr val="dk1"/>
                </a:solidFill>
                <a:latin typeface="Arial"/>
                <a:ea typeface="Arial"/>
                <a:cs typeface="Arial"/>
                <a:sym typeface="Arial"/>
              </a:endParaRPr>
            </a:p>
          </p:txBody>
        </p:sp>
      </p:grpSp>
      <p:sp>
        <p:nvSpPr>
          <p:cNvPr id="181" name="Google Shape;181;p16"/>
          <p:cNvSpPr/>
          <p:nvPr/>
        </p:nvSpPr>
        <p:spPr>
          <a:xfrm>
            <a:off x="7164961" y="1126038"/>
            <a:ext cx="1797900" cy="74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1200"/>
              <a:buFont typeface="Calibri"/>
              <a:buNone/>
            </a:pPr>
            <a:r>
              <a:rPr b="1" lang="zh-CN">
                <a:latin typeface="Calibri"/>
                <a:ea typeface="Calibri"/>
                <a:cs typeface="Calibri"/>
                <a:sym typeface="Calibri"/>
              </a:rPr>
              <a:t>Budget </a:t>
            </a:r>
            <a:r>
              <a:rPr lang="zh-CN">
                <a:latin typeface="Calibri"/>
                <a:ea typeface="Calibri"/>
                <a:cs typeface="Calibri"/>
                <a:sym typeface="Calibri"/>
              </a:rPr>
              <a:t>has the highest positive correlation with revenue. And </a:t>
            </a:r>
            <a:r>
              <a:rPr b="1" lang="zh-CN">
                <a:latin typeface="Calibri"/>
                <a:ea typeface="Calibri"/>
                <a:cs typeface="Calibri"/>
                <a:sym typeface="Calibri"/>
              </a:rPr>
              <a:t>popularity </a:t>
            </a:r>
            <a:r>
              <a:rPr lang="zh-CN">
                <a:latin typeface="Calibri"/>
                <a:ea typeface="Calibri"/>
                <a:cs typeface="Calibri"/>
                <a:sym typeface="Calibri"/>
              </a:rPr>
              <a:t>is the second one.</a:t>
            </a:r>
            <a:endParaRPr>
              <a:latin typeface="Calibri"/>
              <a:ea typeface="Calibri"/>
              <a:cs typeface="Calibri"/>
              <a:sym typeface="Calibri"/>
            </a:endParaRPr>
          </a:p>
        </p:txBody>
      </p:sp>
      <p:grpSp>
        <p:nvGrpSpPr>
          <p:cNvPr id="182" name="Google Shape;182;p16"/>
          <p:cNvGrpSpPr/>
          <p:nvPr/>
        </p:nvGrpSpPr>
        <p:grpSpPr>
          <a:xfrm>
            <a:off x="6853306" y="3572969"/>
            <a:ext cx="180829" cy="180360"/>
            <a:chOff x="2138511" y="2464802"/>
            <a:chExt cx="354012" cy="352956"/>
          </a:xfrm>
        </p:grpSpPr>
        <p:sp>
          <p:nvSpPr>
            <p:cNvPr id="183" name="Google Shape;183;p16"/>
            <p:cNvSpPr/>
            <p:nvPr/>
          </p:nvSpPr>
          <p:spPr>
            <a:xfrm>
              <a:off x="2229830" y="2555417"/>
              <a:ext cx="171300" cy="171600"/>
            </a:xfrm>
            <a:prstGeom prst="ellipse">
              <a:avLst/>
            </a:prstGeom>
            <a:solidFill>
              <a:schemeClr val="accent1"/>
            </a:solidFill>
            <a:ln>
              <a:noFill/>
            </a:ln>
          </p:spPr>
          <p:txBody>
            <a:bodyPr anchorCtr="0" anchor="t" bIns="41850" lIns="83725" spcFirstLastPara="1" rIns="83725" wrap="square" tIns="41850">
              <a:noAutofit/>
            </a:bodyPr>
            <a:lstStyle/>
            <a:p>
              <a:pPr indent="0" lvl="0" marL="0" marR="0" rtl="0" algn="just">
                <a:lnSpc>
                  <a:spcPct val="120000"/>
                </a:lnSpc>
                <a:spcBef>
                  <a:spcPts val="0"/>
                </a:spcBef>
                <a:spcAft>
                  <a:spcPts val="0"/>
                </a:spcAft>
                <a:buNone/>
              </a:pPr>
              <a:r>
                <a:t/>
              </a:r>
              <a:endParaRPr sz="600">
                <a:solidFill>
                  <a:schemeClr val="dk1"/>
                </a:solidFill>
                <a:latin typeface="Arial"/>
                <a:ea typeface="Arial"/>
                <a:cs typeface="Arial"/>
                <a:sym typeface="Arial"/>
              </a:endParaRPr>
            </a:p>
          </p:txBody>
        </p:sp>
        <p:sp>
          <p:nvSpPr>
            <p:cNvPr id="184" name="Google Shape;184;p16"/>
            <p:cNvSpPr/>
            <p:nvPr/>
          </p:nvSpPr>
          <p:spPr>
            <a:xfrm>
              <a:off x="2138511" y="2464802"/>
              <a:ext cx="354012" cy="352956"/>
            </a:xfrm>
            <a:custGeom>
              <a:rect b="b" l="l" r="r" t="t"/>
              <a:pathLst>
                <a:path extrusionOk="0" h="424" w="423">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41850" lIns="83725" spcFirstLastPara="1" rIns="83725" wrap="square" tIns="41850">
              <a:noAutofit/>
            </a:bodyPr>
            <a:lstStyle/>
            <a:p>
              <a:pPr indent="0" lvl="0" marL="0" marR="0" rtl="0" algn="just">
                <a:lnSpc>
                  <a:spcPct val="120000"/>
                </a:lnSpc>
                <a:spcBef>
                  <a:spcPts val="0"/>
                </a:spcBef>
                <a:spcAft>
                  <a:spcPts val="0"/>
                </a:spcAft>
                <a:buNone/>
              </a:pPr>
              <a:r>
                <a:t/>
              </a:r>
              <a:endParaRPr sz="600">
                <a:solidFill>
                  <a:schemeClr val="dk1"/>
                </a:solidFill>
                <a:latin typeface="Arial"/>
                <a:ea typeface="Arial"/>
                <a:cs typeface="Arial"/>
                <a:sym typeface="Arial"/>
              </a:endParaRPr>
            </a:p>
          </p:txBody>
        </p:sp>
      </p:grpSp>
      <p:sp>
        <p:nvSpPr>
          <p:cNvPr id="185" name="Google Shape;185;p16"/>
          <p:cNvSpPr/>
          <p:nvPr/>
        </p:nvSpPr>
        <p:spPr>
          <a:xfrm>
            <a:off x="7220075" y="2625201"/>
            <a:ext cx="1797900" cy="2370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1200"/>
              <a:buFont typeface="Calibri"/>
              <a:buNone/>
            </a:pPr>
            <a:r>
              <a:rPr b="1" lang="zh-CN">
                <a:latin typeface="Calibri"/>
                <a:ea typeface="Calibri"/>
                <a:cs typeface="Calibri"/>
                <a:sym typeface="Calibri"/>
              </a:rPr>
              <a:t>Runtime:</a:t>
            </a:r>
            <a:endParaRPr b="1">
              <a:latin typeface="Calibri"/>
              <a:ea typeface="Calibri"/>
              <a:cs typeface="Calibri"/>
              <a:sym typeface="Calibri"/>
            </a:endParaRPr>
          </a:p>
          <a:p>
            <a:pPr indent="-304800" lvl="0" marL="457200" marR="0" rtl="0" algn="l">
              <a:spcBef>
                <a:spcPts val="0"/>
              </a:spcBef>
              <a:spcAft>
                <a:spcPts val="0"/>
              </a:spcAft>
              <a:buSzPts val="1200"/>
              <a:buFont typeface="Calibri"/>
              <a:buChar char="➔"/>
            </a:pPr>
            <a:r>
              <a:rPr lang="zh-CN" sz="1200">
                <a:latin typeface="Calibri"/>
                <a:ea typeface="Calibri"/>
                <a:cs typeface="Calibri"/>
                <a:sym typeface="Calibri"/>
              </a:rPr>
              <a:t>0--50 min</a:t>
            </a:r>
            <a:endParaRPr sz="1200">
              <a:latin typeface="Calibri"/>
              <a:ea typeface="Calibri"/>
              <a:cs typeface="Calibri"/>
              <a:sym typeface="Calibri"/>
            </a:endParaRPr>
          </a:p>
          <a:p>
            <a:pPr indent="-304800" lvl="0" marL="457200" marR="0" rtl="0" algn="l">
              <a:spcBef>
                <a:spcPts val="0"/>
              </a:spcBef>
              <a:spcAft>
                <a:spcPts val="0"/>
              </a:spcAft>
              <a:buSzPts val="1200"/>
              <a:buFont typeface="Calibri"/>
              <a:buChar char="➔"/>
            </a:pPr>
            <a:r>
              <a:rPr lang="zh-CN" sz="1200">
                <a:latin typeface="Calibri"/>
                <a:ea typeface="Calibri"/>
                <a:cs typeface="Calibri"/>
                <a:sym typeface="Calibri"/>
              </a:rPr>
              <a:t>50--100 min</a:t>
            </a:r>
            <a:endParaRPr sz="1200">
              <a:latin typeface="Calibri"/>
              <a:ea typeface="Calibri"/>
              <a:cs typeface="Calibri"/>
              <a:sym typeface="Calibri"/>
            </a:endParaRPr>
          </a:p>
          <a:p>
            <a:pPr indent="-304800" lvl="0" marL="457200" marR="0" rtl="0" algn="l">
              <a:spcBef>
                <a:spcPts val="0"/>
              </a:spcBef>
              <a:spcAft>
                <a:spcPts val="0"/>
              </a:spcAft>
              <a:buSzPts val="1200"/>
              <a:buFont typeface="Calibri"/>
              <a:buChar char="➔"/>
            </a:pPr>
            <a:r>
              <a:rPr lang="zh-CN" sz="1200">
                <a:latin typeface="Calibri"/>
                <a:ea typeface="Calibri"/>
                <a:cs typeface="Calibri"/>
                <a:sym typeface="Calibri"/>
              </a:rPr>
              <a:t>100--150 min</a:t>
            </a:r>
            <a:endParaRPr sz="1200">
              <a:latin typeface="Calibri"/>
              <a:ea typeface="Calibri"/>
              <a:cs typeface="Calibri"/>
              <a:sym typeface="Calibri"/>
            </a:endParaRPr>
          </a:p>
          <a:p>
            <a:pPr indent="-304800" lvl="0" marL="457200" marR="0" rtl="0" algn="l">
              <a:spcBef>
                <a:spcPts val="0"/>
              </a:spcBef>
              <a:spcAft>
                <a:spcPts val="0"/>
              </a:spcAft>
              <a:buSzPts val="1200"/>
              <a:buFont typeface="Calibri"/>
              <a:buChar char="➔"/>
            </a:pPr>
            <a:r>
              <a:rPr lang="zh-CN" sz="1200">
                <a:latin typeface="Calibri"/>
                <a:ea typeface="Calibri"/>
                <a:cs typeface="Calibri"/>
                <a:sym typeface="Calibri"/>
              </a:rPr>
              <a:t>150--200 min</a:t>
            </a:r>
            <a:endParaRPr sz="1200">
              <a:latin typeface="Calibri"/>
              <a:ea typeface="Calibri"/>
              <a:cs typeface="Calibri"/>
              <a:sym typeface="Calibri"/>
            </a:endParaRPr>
          </a:p>
          <a:p>
            <a:pPr indent="-304800" lvl="0" marL="457200" marR="0" rtl="0" algn="l">
              <a:spcBef>
                <a:spcPts val="0"/>
              </a:spcBef>
              <a:spcAft>
                <a:spcPts val="0"/>
              </a:spcAft>
              <a:buSzPts val="1200"/>
              <a:buFont typeface="Calibri"/>
              <a:buChar char="➔"/>
            </a:pPr>
            <a:r>
              <a:rPr lang="zh-CN" sz="1200">
                <a:latin typeface="Calibri"/>
                <a:ea typeface="Calibri"/>
                <a:cs typeface="Calibri"/>
                <a:sym typeface="Calibri"/>
              </a:rPr>
              <a:t>200+ min</a:t>
            </a:r>
            <a:endParaRPr sz="1200">
              <a:latin typeface="Calibri"/>
              <a:ea typeface="Calibri"/>
              <a:cs typeface="Calibri"/>
              <a:sym typeface="Calibri"/>
            </a:endParaRPr>
          </a:p>
          <a:p>
            <a:pPr indent="0" lvl="0" marL="0" marR="0" rtl="0" algn="l">
              <a:spcBef>
                <a:spcPts val="0"/>
              </a:spcBef>
              <a:spcAft>
                <a:spcPts val="0"/>
              </a:spcAft>
              <a:buClr>
                <a:schemeClr val="lt1"/>
              </a:buClr>
              <a:buSzPts val="1200"/>
              <a:buFont typeface="Calibri"/>
              <a:buNone/>
            </a:pPr>
            <a:r>
              <a:rPr lang="zh-CN">
                <a:latin typeface="Calibri"/>
                <a:ea typeface="Calibri"/>
                <a:cs typeface="Calibri"/>
                <a:sym typeface="Calibri"/>
              </a:rPr>
              <a:t>Movies with runtime between 100 minutes and 150 minutes have the highest average revenue.</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7"/>
          <p:cNvSpPr txBox="1"/>
          <p:nvPr/>
        </p:nvSpPr>
        <p:spPr>
          <a:xfrm>
            <a:off x="2371550" y="211650"/>
            <a:ext cx="50547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2" name="Google Shape;192;p17"/>
          <p:cNvSpPr/>
          <p:nvPr/>
        </p:nvSpPr>
        <p:spPr>
          <a:xfrm>
            <a:off x="2632850" y="149750"/>
            <a:ext cx="4532100" cy="457200"/>
          </a:xfrm>
          <a:prstGeom prst="rect">
            <a:avLst/>
          </a:prstGeom>
          <a:noFill/>
          <a:ln>
            <a:noFill/>
          </a:ln>
        </p:spPr>
        <p:txBody>
          <a:bodyPr anchorCtr="0" anchor="t" bIns="43500" lIns="87025" spcFirstLastPara="1" rIns="87025" wrap="square" tIns="43500">
            <a:noAutofit/>
          </a:bodyPr>
          <a:lstStyle/>
          <a:p>
            <a:pPr indent="0" lvl="0" marL="0" marR="0" rtl="0" algn="ctr">
              <a:spcBef>
                <a:spcPts val="0"/>
              </a:spcBef>
              <a:spcAft>
                <a:spcPts val="0"/>
              </a:spcAft>
              <a:buNone/>
            </a:pPr>
            <a:r>
              <a:rPr lang="zh-CN" sz="2400">
                <a:solidFill>
                  <a:schemeClr val="accent1"/>
                </a:solidFill>
                <a:latin typeface="Microsoft Yahei"/>
                <a:ea typeface="Microsoft Yahei"/>
                <a:cs typeface="Microsoft Yahei"/>
                <a:sym typeface="Microsoft Yahei"/>
              </a:rPr>
              <a:t>Variable: JSON</a:t>
            </a:r>
            <a:endParaRPr>
              <a:solidFill>
                <a:schemeClr val="accent1"/>
              </a:solidFill>
            </a:endParaRPr>
          </a:p>
        </p:txBody>
      </p:sp>
      <p:pic>
        <p:nvPicPr>
          <p:cNvPr id="193" name="Google Shape;193;p17"/>
          <p:cNvPicPr preferRelativeResize="0"/>
          <p:nvPr/>
        </p:nvPicPr>
        <p:blipFill>
          <a:blip r:embed="rId3">
            <a:alphaModFix/>
          </a:blip>
          <a:stretch>
            <a:fillRect/>
          </a:stretch>
        </p:blipFill>
        <p:spPr>
          <a:xfrm>
            <a:off x="352900" y="924525"/>
            <a:ext cx="4410025" cy="2723250"/>
          </a:xfrm>
          <a:prstGeom prst="rect">
            <a:avLst/>
          </a:prstGeom>
          <a:noFill/>
          <a:ln>
            <a:noFill/>
          </a:ln>
        </p:spPr>
      </p:pic>
      <p:pic>
        <p:nvPicPr>
          <p:cNvPr id="194" name="Google Shape;194;p17"/>
          <p:cNvPicPr preferRelativeResize="0"/>
          <p:nvPr/>
        </p:nvPicPr>
        <p:blipFill>
          <a:blip r:embed="rId4">
            <a:alphaModFix/>
          </a:blip>
          <a:stretch>
            <a:fillRect/>
          </a:stretch>
        </p:blipFill>
        <p:spPr>
          <a:xfrm>
            <a:off x="4662700" y="924525"/>
            <a:ext cx="4410025" cy="2683050"/>
          </a:xfrm>
          <a:prstGeom prst="rect">
            <a:avLst/>
          </a:prstGeom>
          <a:noFill/>
          <a:ln>
            <a:noFill/>
          </a:ln>
        </p:spPr>
      </p:pic>
      <p:sp>
        <p:nvSpPr>
          <p:cNvPr id="195" name="Google Shape;195;p17"/>
          <p:cNvSpPr/>
          <p:nvPr/>
        </p:nvSpPr>
        <p:spPr>
          <a:xfrm>
            <a:off x="2011253" y="701925"/>
            <a:ext cx="853500" cy="26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1200"/>
              <a:buFont typeface="Calibri"/>
              <a:buNone/>
            </a:pPr>
            <a:r>
              <a:rPr b="1" lang="zh-CN" sz="1800">
                <a:latin typeface="Calibri"/>
                <a:ea typeface="Calibri"/>
                <a:cs typeface="Calibri"/>
                <a:sym typeface="Calibri"/>
              </a:rPr>
              <a:t>Genre:</a:t>
            </a:r>
            <a:endParaRPr b="1" sz="1800">
              <a:latin typeface="Calibri"/>
              <a:ea typeface="Calibri"/>
              <a:cs typeface="Calibri"/>
              <a:sym typeface="Calibri"/>
            </a:endParaRPr>
          </a:p>
          <a:p>
            <a:pPr indent="0" lvl="0" marL="0" marR="0" rtl="0" algn="l">
              <a:spcBef>
                <a:spcPts val="0"/>
              </a:spcBef>
              <a:spcAft>
                <a:spcPts val="0"/>
              </a:spcAft>
              <a:buClr>
                <a:schemeClr val="lt1"/>
              </a:buClr>
              <a:buSzPts val="1200"/>
              <a:buFont typeface="Calibri"/>
              <a:buNone/>
            </a:pPr>
            <a:r>
              <a:t/>
            </a:r>
            <a:endParaRPr b="1" sz="1800">
              <a:latin typeface="Calibri"/>
              <a:ea typeface="Calibri"/>
              <a:cs typeface="Calibri"/>
              <a:sym typeface="Calibri"/>
            </a:endParaRPr>
          </a:p>
        </p:txBody>
      </p:sp>
      <p:sp>
        <p:nvSpPr>
          <p:cNvPr id="196" name="Google Shape;196;p17"/>
          <p:cNvSpPr/>
          <p:nvPr/>
        </p:nvSpPr>
        <p:spPr>
          <a:xfrm>
            <a:off x="5132452" y="669525"/>
            <a:ext cx="2293800" cy="331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1200"/>
              <a:buFont typeface="Calibri"/>
              <a:buNone/>
            </a:pPr>
            <a:r>
              <a:rPr b="1" lang="zh-CN" sz="1800">
                <a:latin typeface="Calibri"/>
                <a:ea typeface="Calibri"/>
                <a:cs typeface="Calibri"/>
                <a:sym typeface="Calibri"/>
              </a:rPr>
              <a:t>Producing Company</a:t>
            </a:r>
            <a:r>
              <a:rPr b="1" lang="zh-CN" sz="1800">
                <a:latin typeface="Calibri"/>
                <a:ea typeface="Calibri"/>
                <a:cs typeface="Calibri"/>
                <a:sym typeface="Calibri"/>
              </a:rPr>
              <a:t>:</a:t>
            </a:r>
            <a:endParaRPr b="1" sz="1800">
              <a:latin typeface="Calibri"/>
              <a:ea typeface="Calibri"/>
              <a:cs typeface="Calibri"/>
              <a:sym typeface="Calibri"/>
            </a:endParaRPr>
          </a:p>
          <a:p>
            <a:pPr indent="0" lvl="0" marL="0" marR="0" rtl="0" algn="l">
              <a:spcBef>
                <a:spcPts val="0"/>
              </a:spcBef>
              <a:spcAft>
                <a:spcPts val="0"/>
              </a:spcAft>
              <a:buClr>
                <a:schemeClr val="lt1"/>
              </a:buClr>
              <a:buSzPts val="1200"/>
              <a:buFont typeface="Calibri"/>
              <a:buNone/>
            </a:pPr>
            <a:r>
              <a:t/>
            </a:r>
            <a:endParaRPr b="1" sz="1800">
              <a:latin typeface="Calibri"/>
              <a:ea typeface="Calibri"/>
              <a:cs typeface="Calibri"/>
              <a:sym typeface="Calibri"/>
            </a:endParaRPr>
          </a:p>
        </p:txBody>
      </p:sp>
      <p:sp>
        <p:nvSpPr>
          <p:cNvPr id="197" name="Google Shape;197;p17"/>
          <p:cNvSpPr/>
          <p:nvPr/>
        </p:nvSpPr>
        <p:spPr>
          <a:xfrm>
            <a:off x="747900" y="3683775"/>
            <a:ext cx="3383400" cy="9672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a:latin typeface="Overlock"/>
                <a:ea typeface="Overlock"/>
                <a:cs typeface="Overlock"/>
                <a:sym typeface="Overlock"/>
              </a:rPr>
              <a:t>    The most common types:</a:t>
            </a:r>
            <a:endParaRPr>
              <a:latin typeface="Overlock"/>
              <a:ea typeface="Overlock"/>
              <a:cs typeface="Overlock"/>
              <a:sym typeface="Overlock"/>
            </a:endParaRPr>
          </a:p>
          <a:p>
            <a:pPr indent="0" lvl="0" marL="0" marR="0" rtl="0" algn="l">
              <a:lnSpc>
                <a:spcPct val="80000"/>
              </a:lnSpc>
              <a:spcBef>
                <a:spcPts val="0"/>
              </a:spcBef>
              <a:spcAft>
                <a:spcPts val="0"/>
              </a:spcAft>
              <a:buNone/>
            </a:pPr>
            <a:r>
              <a:rPr lang="zh-CN">
                <a:latin typeface="Overlock"/>
                <a:ea typeface="Overlock"/>
                <a:cs typeface="Overlock"/>
                <a:sym typeface="Overlock"/>
              </a:rPr>
              <a:t>    Drama, Comedy, Thriller, and Action</a:t>
            </a:r>
            <a:endParaRPr>
              <a:latin typeface="Overlock"/>
              <a:ea typeface="Overlock"/>
              <a:cs typeface="Overlock"/>
              <a:sym typeface="Overlock"/>
            </a:endParaRPr>
          </a:p>
          <a:p>
            <a:pPr indent="0" lvl="0" marL="0" marR="0" rtl="0" algn="l">
              <a:lnSpc>
                <a:spcPct val="80000"/>
              </a:lnSpc>
              <a:spcBef>
                <a:spcPts val="0"/>
              </a:spcBef>
              <a:spcAft>
                <a:spcPts val="0"/>
              </a:spcAft>
              <a:buNone/>
            </a:pPr>
            <a:r>
              <a:t/>
            </a:r>
            <a:endParaRPr sz="600">
              <a:latin typeface="Overlock"/>
              <a:ea typeface="Overlock"/>
              <a:cs typeface="Overlock"/>
              <a:sym typeface="Overlock"/>
            </a:endParaRPr>
          </a:p>
          <a:p>
            <a:pPr indent="0" lvl="0" marL="0" marR="0" rtl="0" algn="l">
              <a:lnSpc>
                <a:spcPct val="80000"/>
              </a:lnSpc>
              <a:spcBef>
                <a:spcPts val="0"/>
              </a:spcBef>
              <a:spcAft>
                <a:spcPts val="0"/>
              </a:spcAft>
              <a:buNone/>
            </a:pPr>
            <a:r>
              <a:rPr lang="zh-CN">
                <a:latin typeface="Overlock"/>
                <a:ea typeface="Overlock"/>
                <a:cs typeface="Overlock"/>
                <a:sym typeface="Overlock"/>
              </a:rPr>
              <a:t>    The types with </a:t>
            </a:r>
            <a:r>
              <a:rPr lang="zh-CN">
                <a:latin typeface="Overlock"/>
                <a:ea typeface="Overlock"/>
                <a:cs typeface="Overlock"/>
                <a:sym typeface="Overlock"/>
              </a:rPr>
              <a:t>higher average</a:t>
            </a:r>
            <a:r>
              <a:rPr lang="zh-CN">
                <a:latin typeface="Overlock"/>
                <a:ea typeface="Overlock"/>
                <a:cs typeface="Overlock"/>
                <a:sym typeface="Overlock"/>
              </a:rPr>
              <a:t> revenue:</a:t>
            </a:r>
            <a:endParaRPr>
              <a:latin typeface="Overlock"/>
              <a:ea typeface="Overlock"/>
              <a:cs typeface="Overlock"/>
              <a:sym typeface="Overlock"/>
            </a:endParaRPr>
          </a:p>
          <a:p>
            <a:pPr indent="0" lvl="0" marL="0" marR="0" rtl="0" algn="l">
              <a:lnSpc>
                <a:spcPct val="80000"/>
              </a:lnSpc>
              <a:spcBef>
                <a:spcPts val="0"/>
              </a:spcBef>
              <a:spcAft>
                <a:spcPts val="0"/>
              </a:spcAft>
              <a:buNone/>
            </a:pPr>
            <a:r>
              <a:rPr lang="zh-CN">
                <a:latin typeface="Overlock"/>
                <a:ea typeface="Overlock"/>
                <a:cs typeface="Overlock"/>
                <a:sym typeface="Overlock"/>
              </a:rPr>
              <a:t>    Adventure, Animation, Family, and Fantasy</a:t>
            </a:r>
            <a:endParaRPr>
              <a:latin typeface="Overlock"/>
              <a:ea typeface="Overlock"/>
              <a:cs typeface="Overlock"/>
              <a:sym typeface="Overlock"/>
            </a:endParaRPr>
          </a:p>
        </p:txBody>
      </p:sp>
      <p:sp>
        <p:nvSpPr>
          <p:cNvPr id="198" name="Google Shape;198;p17"/>
          <p:cNvSpPr/>
          <p:nvPr/>
        </p:nvSpPr>
        <p:spPr>
          <a:xfrm>
            <a:off x="4662700" y="3683775"/>
            <a:ext cx="4410000" cy="9672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a:latin typeface="Overlock"/>
                <a:ea typeface="Overlock"/>
                <a:cs typeface="Overlock"/>
                <a:sym typeface="Overlock"/>
              </a:rPr>
              <a:t>    Companies produced more movies:</a:t>
            </a:r>
            <a:endParaRPr>
              <a:latin typeface="Overlock"/>
              <a:ea typeface="Overlock"/>
              <a:cs typeface="Overlock"/>
              <a:sym typeface="Overlock"/>
            </a:endParaRPr>
          </a:p>
          <a:p>
            <a:pPr indent="0" lvl="0" marL="0" marR="0" rtl="0" algn="l">
              <a:lnSpc>
                <a:spcPct val="80000"/>
              </a:lnSpc>
              <a:spcBef>
                <a:spcPts val="0"/>
              </a:spcBef>
              <a:spcAft>
                <a:spcPts val="0"/>
              </a:spcAft>
              <a:buNone/>
            </a:pPr>
            <a:r>
              <a:rPr lang="zh-CN">
                <a:latin typeface="Overlock"/>
                <a:ea typeface="Overlock"/>
                <a:cs typeface="Overlock"/>
                <a:sym typeface="Overlock"/>
              </a:rPr>
              <a:t>    </a:t>
            </a:r>
            <a:r>
              <a:rPr lang="zh-CN">
                <a:latin typeface="Overlock"/>
                <a:ea typeface="Overlock"/>
                <a:cs typeface="Overlock"/>
                <a:sym typeface="Overlock"/>
              </a:rPr>
              <a:t>Warner Bros, Universal Pictures, and Paramount Pictures</a:t>
            </a:r>
            <a:endParaRPr>
              <a:latin typeface="Overlock"/>
              <a:ea typeface="Overlock"/>
              <a:cs typeface="Overlock"/>
              <a:sym typeface="Overlock"/>
            </a:endParaRPr>
          </a:p>
          <a:p>
            <a:pPr indent="0" lvl="0" marL="0" marR="0" rtl="0" algn="l">
              <a:lnSpc>
                <a:spcPct val="80000"/>
              </a:lnSpc>
              <a:spcBef>
                <a:spcPts val="0"/>
              </a:spcBef>
              <a:spcAft>
                <a:spcPts val="0"/>
              </a:spcAft>
              <a:buNone/>
            </a:pPr>
            <a:r>
              <a:t/>
            </a:r>
            <a:endParaRPr sz="600">
              <a:latin typeface="Overlock"/>
              <a:ea typeface="Overlock"/>
              <a:cs typeface="Overlock"/>
              <a:sym typeface="Overlock"/>
            </a:endParaRPr>
          </a:p>
          <a:p>
            <a:pPr indent="0" lvl="0" marL="0" marR="0" rtl="0" algn="l">
              <a:lnSpc>
                <a:spcPct val="80000"/>
              </a:lnSpc>
              <a:spcBef>
                <a:spcPts val="0"/>
              </a:spcBef>
              <a:spcAft>
                <a:spcPts val="0"/>
              </a:spcAft>
              <a:buNone/>
            </a:pPr>
            <a:r>
              <a:rPr lang="zh-CN">
                <a:latin typeface="Overlock"/>
                <a:ea typeface="Overlock"/>
                <a:cs typeface="Overlock"/>
                <a:sym typeface="Overlock"/>
              </a:rPr>
              <a:t>    Company having the highest revenue:</a:t>
            </a:r>
            <a:endParaRPr>
              <a:latin typeface="Overlock"/>
              <a:ea typeface="Overlock"/>
              <a:cs typeface="Overlock"/>
              <a:sym typeface="Overlock"/>
            </a:endParaRPr>
          </a:p>
          <a:p>
            <a:pPr indent="0" lvl="0" marL="0" marR="0" rtl="0" algn="l">
              <a:lnSpc>
                <a:spcPct val="80000"/>
              </a:lnSpc>
              <a:spcBef>
                <a:spcPts val="0"/>
              </a:spcBef>
              <a:spcAft>
                <a:spcPts val="0"/>
              </a:spcAft>
              <a:buNone/>
            </a:pPr>
            <a:r>
              <a:rPr lang="zh-CN">
                <a:latin typeface="Overlock"/>
                <a:ea typeface="Overlock"/>
                <a:cs typeface="Overlock"/>
                <a:sym typeface="Overlock"/>
              </a:rPr>
              <a:t>    </a:t>
            </a:r>
            <a:r>
              <a:rPr lang="zh-CN">
                <a:latin typeface="Overlock"/>
                <a:ea typeface="Overlock"/>
                <a:cs typeface="Overlock"/>
                <a:sym typeface="Overlock"/>
              </a:rPr>
              <a:t>Walt Disney</a:t>
            </a:r>
            <a:endParaRPr>
              <a:latin typeface="Overlock"/>
              <a:ea typeface="Overlock"/>
              <a:cs typeface="Overlock"/>
              <a:sym typeface="Overlock"/>
            </a:endParaRPr>
          </a:p>
        </p:txBody>
      </p:sp>
      <p:cxnSp>
        <p:nvCxnSpPr>
          <p:cNvPr id="199" name="Google Shape;199;p17"/>
          <p:cNvCxnSpPr/>
          <p:nvPr/>
        </p:nvCxnSpPr>
        <p:spPr>
          <a:xfrm>
            <a:off x="6403250" y="1543800"/>
            <a:ext cx="460500" cy="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17"/>
          <p:cNvSpPr/>
          <p:nvPr/>
        </p:nvSpPr>
        <p:spPr>
          <a:xfrm>
            <a:off x="5208650" y="1410450"/>
            <a:ext cx="1239900" cy="266700"/>
          </a:xfrm>
          <a:prstGeom prst="rect">
            <a:avLst/>
          </a:pr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a:latin typeface="Overlock"/>
                <a:ea typeface="Overlock"/>
                <a:cs typeface="Overlock"/>
                <a:sym typeface="Overlock"/>
              </a:rPr>
              <a:t>    Walt Disney</a:t>
            </a:r>
            <a:endParaRPr>
              <a:latin typeface="Overlock"/>
              <a:ea typeface="Overlock"/>
              <a:cs typeface="Overlock"/>
              <a:sym typeface="Overlock"/>
            </a:endParaRPr>
          </a:p>
        </p:txBody>
      </p:sp>
      <p:sp>
        <p:nvSpPr>
          <p:cNvPr id="201" name="Google Shape;201;p17"/>
          <p:cNvSpPr/>
          <p:nvPr/>
        </p:nvSpPr>
        <p:spPr>
          <a:xfrm>
            <a:off x="747900" y="1001025"/>
            <a:ext cx="1071900" cy="266700"/>
          </a:xfrm>
          <a:prstGeom prst="rect">
            <a:avLst/>
          </a:pr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a:latin typeface="Overlock"/>
                <a:ea typeface="Overlock"/>
                <a:cs typeface="Overlock"/>
                <a:sym typeface="Overlock"/>
              </a:rPr>
              <a:t>    Adventure</a:t>
            </a:r>
            <a:endParaRPr>
              <a:latin typeface="Overlock"/>
              <a:ea typeface="Overlock"/>
              <a:cs typeface="Overlock"/>
              <a:sym typeface="Overlock"/>
            </a:endParaRPr>
          </a:p>
        </p:txBody>
      </p:sp>
      <p:sp>
        <p:nvSpPr>
          <p:cNvPr id="202" name="Google Shape;202;p17"/>
          <p:cNvSpPr/>
          <p:nvPr/>
        </p:nvSpPr>
        <p:spPr>
          <a:xfrm>
            <a:off x="1226075" y="1410450"/>
            <a:ext cx="1071900" cy="266700"/>
          </a:xfrm>
          <a:prstGeom prst="rect">
            <a:avLst/>
          </a:pr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a:latin typeface="Overlock"/>
                <a:ea typeface="Overlock"/>
                <a:cs typeface="Overlock"/>
                <a:sym typeface="Overlock"/>
              </a:rPr>
              <a:t>    Animation</a:t>
            </a:r>
            <a:endParaRPr>
              <a:latin typeface="Overlock"/>
              <a:ea typeface="Overlock"/>
              <a:cs typeface="Overlock"/>
              <a:sym typeface="Overlock"/>
            </a:endParaRPr>
          </a:p>
        </p:txBody>
      </p:sp>
      <p:sp>
        <p:nvSpPr>
          <p:cNvPr id="203" name="Google Shape;203;p17"/>
          <p:cNvSpPr/>
          <p:nvPr/>
        </p:nvSpPr>
        <p:spPr>
          <a:xfrm>
            <a:off x="2412500" y="1267725"/>
            <a:ext cx="1362000" cy="266700"/>
          </a:xfrm>
          <a:prstGeom prst="rect">
            <a:avLst/>
          </a:pr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a:latin typeface="Overlock"/>
                <a:ea typeface="Overlock"/>
                <a:cs typeface="Overlock"/>
                <a:sym typeface="Overlock"/>
              </a:rPr>
              <a:t>    Family, Fantacy</a:t>
            </a:r>
            <a:endParaRPr>
              <a:latin typeface="Overlock"/>
              <a:ea typeface="Overlock"/>
              <a:cs typeface="Overlock"/>
              <a:sym typeface="Overlo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18"/>
          <p:cNvSpPr txBox="1"/>
          <p:nvPr/>
        </p:nvSpPr>
        <p:spPr>
          <a:xfrm>
            <a:off x="2371550" y="211650"/>
            <a:ext cx="50547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10" name="Google Shape;210;p18"/>
          <p:cNvSpPr/>
          <p:nvPr/>
        </p:nvSpPr>
        <p:spPr>
          <a:xfrm>
            <a:off x="2632850" y="149750"/>
            <a:ext cx="4532100" cy="457200"/>
          </a:xfrm>
          <a:prstGeom prst="rect">
            <a:avLst/>
          </a:prstGeom>
          <a:noFill/>
          <a:ln>
            <a:noFill/>
          </a:ln>
        </p:spPr>
        <p:txBody>
          <a:bodyPr anchorCtr="0" anchor="t" bIns="43500" lIns="87025" spcFirstLastPara="1" rIns="87025" wrap="square" tIns="43500">
            <a:noAutofit/>
          </a:bodyPr>
          <a:lstStyle/>
          <a:p>
            <a:pPr indent="0" lvl="0" marL="0" marR="0" rtl="0" algn="ctr">
              <a:spcBef>
                <a:spcPts val="0"/>
              </a:spcBef>
              <a:spcAft>
                <a:spcPts val="0"/>
              </a:spcAft>
              <a:buNone/>
            </a:pPr>
            <a:r>
              <a:rPr lang="zh-CN" sz="2400">
                <a:solidFill>
                  <a:schemeClr val="accent1"/>
                </a:solidFill>
                <a:latin typeface="Microsoft Yahei"/>
                <a:ea typeface="Microsoft Yahei"/>
                <a:cs typeface="Microsoft Yahei"/>
                <a:sym typeface="Microsoft Yahei"/>
              </a:rPr>
              <a:t>Variable: text</a:t>
            </a:r>
            <a:endParaRPr>
              <a:solidFill>
                <a:schemeClr val="accent1"/>
              </a:solidFill>
            </a:endParaRPr>
          </a:p>
        </p:txBody>
      </p:sp>
      <p:pic>
        <p:nvPicPr>
          <p:cNvPr id="211" name="Google Shape;211;p18"/>
          <p:cNvPicPr preferRelativeResize="0"/>
          <p:nvPr/>
        </p:nvPicPr>
        <p:blipFill>
          <a:blip r:embed="rId3">
            <a:alphaModFix/>
          </a:blip>
          <a:stretch>
            <a:fillRect/>
          </a:stretch>
        </p:blipFill>
        <p:spPr>
          <a:xfrm>
            <a:off x="659075" y="685000"/>
            <a:ext cx="5666800" cy="3744750"/>
          </a:xfrm>
          <a:prstGeom prst="rect">
            <a:avLst/>
          </a:prstGeom>
          <a:noFill/>
          <a:ln>
            <a:noFill/>
          </a:ln>
        </p:spPr>
      </p:pic>
      <p:pic>
        <p:nvPicPr>
          <p:cNvPr id="212" name="Google Shape;212;p18"/>
          <p:cNvPicPr preferRelativeResize="0"/>
          <p:nvPr/>
        </p:nvPicPr>
        <p:blipFill>
          <a:blip r:embed="rId4">
            <a:alphaModFix/>
          </a:blip>
          <a:stretch>
            <a:fillRect/>
          </a:stretch>
        </p:blipFill>
        <p:spPr>
          <a:xfrm>
            <a:off x="6621100" y="550213"/>
            <a:ext cx="1695725" cy="4337750"/>
          </a:xfrm>
          <a:prstGeom prst="rect">
            <a:avLst/>
          </a:prstGeom>
          <a:noFill/>
          <a:ln>
            <a:noFill/>
          </a:ln>
        </p:spPr>
      </p:pic>
      <p:sp>
        <p:nvSpPr>
          <p:cNvPr id="213" name="Google Shape;213;p18"/>
          <p:cNvSpPr/>
          <p:nvPr/>
        </p:nvSpPr>
        <p:spPr>
          <a:xfrm>
            <a:off x="989975" y="4448375"/>
            <a:ext cx="5054700" cy="457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1200"/>
              <a:buFont typeface="Calibri"/>
              <a:buNone/>
            </a:pPr>
            <a:r>
              <a:rPr lang="zh-CN" sz="1200">
                <a:latin typeface="Calibri"/>
                <a:ea typeface="Calibri"/>
                <a:cs typeface="Calibri"/>
                <a:sym typeface="Calibri"/>
              </a:rPr>
              <a:t>Movies with high revenue tend to include limited number of sentimental words. </a:t>
            </a:r>
            <a:endParaRPr sz="1200">
              <a:latin typeface="Calibri"/>
              <a:ea typeface="Calibri"/>
              <a:cs typeface="Calibri"/>
              <a:sym typeface="Calibri"/>
            </a:endParaRPr>
          </a:p>
          <a:p>
            <a:pPr indent="0" lvl="0" marL="0" marR="0" rtl="0" algn="l">
              <a:spcBef>
                <a:spcPts val="0"/>
              </a:spcBef>
              <a:spcAft>
                <a:spcPts val="0"/>
              </a:spcAft>
              <a:buClr>
                <a:schemeClr val="lt1"/>
              </a:buClr>
              <a:buSzPts val="1200"/>
              <a:buFont typeface="Calibri"/>
              <a:buNone/>
            </a:pPr>
            <a:r>
              <a:rPr lang="zh-CN" sz="1200">
                <a:latin typeface="Calibri"/>
                <a:ea typeface="Calibri"/>
                <a:cs typeface="Calibri"/>
                <a:sym typeface="Calibri"/>
              </a:rPr>
              <a:t>The emotion of their overview is relatively neutral.</a:t>
            </a:r>
            <a:endParaRPr sz="12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19"/>
          <p:cNvSpPr txBox="1"/>
          <p:nvPr/>
        </p:nvSpPr>
        <p:spPr>
          <a:xfrm>
            <a:off x="3081900" y="46775"/>
            <a:ext cx="29802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grpSp>
        <p:nvGrpSpPr>
          <p:cNvPr id="220" name="Google Shape;220;p19"/>
          <p:cNvGrpSpPr/>
          <p:nvPr/>
        </p:nvGrpSpPr>
        <p:grpSpPr>
          <a:xfrm>
            <a:off x="1010998" y="828532"/>
            <a:ext cx="808853" cy="809252"/>
            <a:chOff x="7605011" y="9570388"/>
            <a:chExt cx="2156942" cy="2157429"/>
          </a:xfrm>
        </p:grpSpPr>
        <p:grpSp>
          <p:nvGrpSpPr>
            <p:cNvPr id="221" name="Google Shape;221;p19"/>
            <p:cNvGrpSpPr/>
            <p:nvPr/>
          </p:nvGrpSpPr>
          <p:grpSpPr>
            <a:xfrm rot="-283261">
              <a:off x="7683910" y="9649265"/>
              <a:ext cx="1999143" cy="1999676"/>
              <a:chOff x="5013110" y="5059616"/>
              <a:chExt cx="3378600" cy="3379500"/>
            </a:xfrm>
          </p:grpSpPr>
          <p:sp>
            <p:nvSpPr>
              <p:cNvPr id="222" name="Google Shape;222;p19"/>
              <p:cNvSpPr/>
              <p:nvPr/>
            </p:nvSpPr>
            <p:spPr>
              <a:xfrm>
                <a:off x="5013110" y="5059616"/>
                <a:ext cx="3378600" cy="3379500"/>
              </a:xfrm>
              <a:prstGeom prst="ellipse">
                <a:avLst/>
              </a:prstGeom>
              <a:solidFill>
                <a:srgbClr val="BFBFBF">
                  <a:alpha val="29800"/>
                </a:srgbClr>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9"/>
              <p:cNvSpPr/>
              <p:nvPr/>
            </p:nvSpPr>
            <p:spPr>
              <a:xfrm>
                <a:off x="5286107" y="5332685"/>
                <a:ext cx="2832600" cy="2833200"/>
              </a:xfrm>
              <a:prstGeom prst="ellipse">
                <a:avLst/>
              </a:prstGeom>
              <a:solidFill>
                <a:schemeClr val="accent1"/>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 name="Google Shape;224;p19"/>
            <p:cNvSpPr/>
            <p:nvPr/>
          </p:nvSpPr>
          <p:spPr>
            <a:xfrm>
              <a:off x="8300770" y="10295371"/>
              <a:ext cx="804670" cy="648009"/>
            </a:xfrm>
            <a:custGeom>
              <a:rect b="b" l="l" r="r" t="t"/>
              <a:pathLst>
                <a:path extrusionOk="0" h="400" w="497">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5" name="Google Shape;225;p19"/>
          <p:cNvGrpSpPr/>
          <p:nvPr/>
        </p:nvGrpSpPr>
        <p:grpSpPr>
          <a:xfrm>
            <a:off x="542822" y="3458921"/>
            <a:ext cx="808853" cy="809252"/>
            <a:chOff x="14282819" y="2899153"/>
            <a:chExt cx="2156942" cy="2157429"/>
          </a:xfrm>
        </p:grpSpPr>
        <p:grpSp>
          <p:nvGrpSpPr>
            <p:cNvPr id="226" name="Google Shape;226;p19"/>
            <p:cNvGrpSpPr/>
            <p:nvPr/>
          </p:nvGrpSpPr>
          <p:grpSpPr>
            <a:xfrm rot="-283261">
              <a:off x="14361718" y="2978030"/>
              <a:ext cx="1999143" cy="1999676"/>
              <a:chOff x="5013110" y="5059616"/>
              <a:chExt cx="3378600" cy="3379500"/>
            </a:xfrm>
          </p:grpSpPr>
          <p:sp>
            <p:nvSpPr>
              <p:cNvPr id="227" name="Google Shape;227;p19"/>
              <p:cNvSpPr/>
              <p:nvPr/>
            </p:nvSpPr>
            <p:spPr>
              <a:xfrm>
                <a:off x="5013110" y="5059616"/>
                <a:ext cx="3378600" cy="3379500"/>
              </a:xfrm>
              <a:prstGeom prst="ellipse">
                <a:avLst/>
              </a:prstGeom>
              <a:solidFill>
                <a:srgbClr val="BFBFBF">
                  <a:alpha val="29800"/>
                </a:srgbClr>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19"/>
              <p:cNvSpPr/>
              <p:nvPr/>
            </p:nvSpPr>
            <p:spPr>
              <a:xfrm>
                <a:off x="5286107" y="5332685"/>
                <a:ext cx="2832600" cy="2833200"/>
              </a:xfrm>
              <a:prstGeom prst="ellipse">
                <a:avLst/>
              </a:prstGeom>
              <a:solidFill>
                <a:schemeClr val="accent4"/>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 name="Google Shape;229;p19"/>
            <p:cNvSpPr/>
            <p:nvPr/>
          </p:nvSpPr>
          <p:spPr>
            <a:xfrm>
              <a:off x="15014064" y="3584307"/>
              <a:ext cx="747702" cy="747709"/>
            </a:xfrm>
            <a:custGeom>
              <a:rect b="b" l="l" r="r" t="t"/>
              <a:pathLst>
                <a:path extrusionOk="0" h="461" w="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0" name="Google Shape;230;p19"/>
          <p:cNvGrpSpPr/>
          <p:nvPr/>
        </p:nvGrpSpPr>
        <p:grpSpPr>
          <a:xfrm>
            <a:off x="1549941" y="2076152"/>
            <a:ext cx="808853" cy="809252"/>
            <a:chOff x="12129523" y="5195200"/>
            <a:chExt cx="2156942" cy="2157429"/>
          </a:xfrm>
        </p:grpSpPr>
        <p:grpSp>
          <p:nvGrpSpPr>
            <p:cNvPr id="231" name="Google Shape;231;p19"/>
            <p:cNvGrpSpPr/>
            <p:nvPr/>
          </p:nvGrpSpPr>
          <p:grpSpPr>
            <a:xfrm rot="-283261">
              <a:off x="12208422" y="5274077"/>
              <a:ext cx="1999143" cy="1999676"/>
              <a:chOff x="5013110" y="5059616"/>
              <a:chExt cx="3378600" cy="3379500"/>
            </a:xfrm>
          </p:grpSpPr>
          <p:sp>
            <p:nvSpPr>
              <p:cNvPr id="232" name="Google Shape;232;p19"/>
              <p:cNvSpPr/>
              <p:nvPr/>
            </p:nvSpPr>
            <p:spPr>
              <a:xfrm>
                <a:off x="5013110" y="5059616"/>
                <a:ext cx="3378600" cy="3379500"/>
              </a:xfrm>
              <a:prstGeom prst="ellipse">
                <a:avLst/>
              </a:prstGeom>
              <a:solidFill>
                <a:srgbClr val="BFBFBF">
                  <a:alpha val="29800"/>
                </a:srgbClr>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19"/>
              <p:cNvSpPr/>
              <p:nvPr/>
            </p:nvSpPr>
            <p:spPr>
              <a:xfrm>
                <a:off x="5286107" y="5332685"/>
                <a:ext cx="2832600" cy="2833200"/>
              </a:xfrm>
              <a:prstGeom prst="ellipse">
                <a:avLst/>
              </a:prstGeom>
              <a:solidFill>
                <a:schemeClr val="accent2"/>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 name="Google Shape;234;p19"/>
            <p:cNvSpPr/>
            <p:nvPr/>
          </p:nvSpPr>
          <p:spPr>
            <a:xfrm>
              <a:off x="12885009" y="5933249"/>
              <a:ext cx="804670" cy="619524"/>
            </a:xfrm>
            <a:custGeom>
              <a:rect b="b" l="l" r="r" t="t"/>
              <a:pathLst>
                <a:path extrusionOk="0" h="382" w="497">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5" name="Google Shape;235;p19"/>
          <p:cNvGrpSpPr/>
          <p:nvPr/>
        </p:nvGrpSpPr>
        <p:grpSpPr>
          <a:xfrm>
            <a:off x="542818" y="2076145"/>
            <a:ext cx="808853" cy="809252"/>
            <a:chOff x="9828792" y="7384302"/>
            <a:chExt cx="2156942" cy="2157429"/>
          </a:xfrm>
        </p:grpSpPr>
        <p:grpSp>
          <p:nvGrpSpPr>
            <p:cNvPr id="236" name="Google Shape;236;p19"/>
            <p:cNvGrpSpPr/>
            <p:nvPr/>
          </p:nvGrpSpPr>
          <p:grpSpPr>
            <a:xfrm rot="-283261">
              <a:off x="9907692" y="7463179"/>
              <a:ext cx="1999143" cy="1999676"/>
              <a:chOff x="5013110" y="5059616"/>
              <a:chExt cx="3378600" cy="3379500"/>
            </a:xfrm>
          </p:grpSpPr>
          <p:sp>
            <p:nvSpPr>
              <p:cNvPr id="237" name="Google Shape;237;p19"/>
              <p:cNvSpPr/>
              <p:nvPr/>
            </p:nvSpPr>
            <p:spPr>
              <a:xfrm>
                <a:off x="5013110" y="5059616"/>
                <a:ext cx="3378600" cy="3379500"/>
              </a:xfrm>
              <a:prstGeom prst="ellipse">
                <a:avLst/>
              </a:prstGeom>
              <a:solidFill>
                <a:srgbClr val="BFBFBF">
                  <a:alpha val="29800"/>
                </a:srgbClr>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19"/>
              <p:cNvSpPr/>
              <p:nvPr/>
            </p:nvSpPr>
            <p:spPr>
              <a:xfrm>
                <a:off x="5286108" y="5332684"/>
                <a:ext cx="2832600" cy="2833200"/>
              </a:xfrm>
              <a:prstGeom prst="ellipse">
                <a:avLst/>
              </a:prstGeom>
              <a:solidFill>
                <a:schemeClr val="accent2"/>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 name="Google Shape;239;p19"/>
            <p:cNvSpPr/>
            <p:nvPr/>
          </p:nvSpPr>
          <p:spPr>
            <a:xfrm>
              <a:off x="10528124" y="8136492"/>
              <a:ext cx="804677" cy="541196"/>
            </a:xfrm>
            <a:custGeom>
              <a:rect b="b" l="l" r="r" t="t"/>
              <a:pathLst>
                <a:path extrusionOk="0" h="337" w="49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0" name="Google Shape;240;p19"/>
          <p:cNvGrpSpPr/>
          <p:nvPr/>
        </p:nvGrpSpPr>
        <p:grpSpPr>
          <a:xfrm>
            <a:off x="1549943" y="3458924"/>
            <a:ext cx="808853" cy="809252"/>
            <a:chOff x="9828792" y="7384302"/>
            <a:chExt cx="2156942" cy="2157429"/>
          </a:xfrm>
        </p:grpSpPr>
        <p:grpSp>
          <p:nvGrpSpPr>
            <p:cNvPr id="241" name="Google Shape;241;p19"/>
            <p:cNvGrpSpPr/>
            <p:nvPr/>
          </p:nvGrpSpPr>
          <p:grpSpPr>
            <a:xfrm rot="-283261">
              <a:off x="9907692" y="7463179"/>
              <a:ext cx="1999143" cy="1999676"/>
              <a:chOff x="5013110" y="5059616"/>
              <a:chExt cx="3378600" cy="3379500"/>
            </a:xfrm>
          </p:grpSpPr>
          <p:sp>
            <p:nvSpPr>
              <p:cNvPr id="242" name="Google Shape;242;p19"/>
              <p:cNvSpPr/>
              <p:nvPr/>
            </p:nvSpPr>
            <p:spPr>
              <a:xfrm>
                <a:off x="5013110" y="5059616"/>
                <a:ext cx="3378600" cy="3379500"/>
              </a:xfrm>
              <a:prstGeom prst="ellipse">
                <a:avLst/>
              </a:prstGeom>
              <a:solidFill>
                <a:srgbClr val="BFBFBF">
                  <a:alpha val="29800"/>
                </a:srgbClr>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19"/>
              <p:cNvSpPr/>
              <p:nvPr/>
            </p:nvSpPr>
            <p:spPr>
              <a:xfrm>
                <a:off x="5286108" y="5332684"/>
                <a:ext cx="2832600" cy="2833200"/>
              </a:xfrm>
              <a:prstGeom prst="ellipse">
                <a:avLst/>
              </a:prstGeom>
              <a:solidFill>
                <a:schemeClr val="accent2"/>
              </a:solidFill>
              <a:ln>
                <a:noFill/>
              </a:ln>
            </p:spPr>
            <p:txBody>
              <a:bodyPr anchorCtr="0" anchor="ctr" bIns="57850" lIns="115700" spcFirstLastPara="1" rIns="115700" wrap="square" tIns="578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 name="Google Shape;244;p19"/>
            <p:cNvSpPr/>
            <p:nvPr/>
          </p:nvSpPr>
          <p:spPr>
            <a:xfrm>
              <a:off x="10528124" y="8136492"/>
              <a:ext cx="804677" cy="541196"/>
            </a:xfrm>
            <a:custGeom>
              <a:rect b="b" l="l" r="r" t="t"/>
              <a:pathLst>
                <a:path extrusionOk="0" h="337" w="49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5" name="Google Shape;245;p19"/>
          <p:cNvSpPr txBox="1"/>
          <p:nvPr/>
        </p:nvSpPr>
        <p:spPr>
          <a:xfrm>
            <a:off x="871077" y="1665475"/>
            <a:ext cx="1241100" cy="250200"/>
          </a:xfrm>
          <a:prstGeom prst="rect">
            <a:avLst/>
          </a:prstGeom>
          <a:noFill/>
          <a:ln>
            <a:noFill/>
          </a:ln>
        </p:spPr>
        <p:txBody>
          <a:bodyPr anchorCtr="0" anchor="t" bIns="32500" lIns="65025" spcFirstLastPara="1" rIns="65025" wrap="square" tIns="32500">
            <a:noAutofit/>
          </a:bodyPr>
          <a:lstStyle/>
          <a:p>
            <a:pPr indent="0" lvl="0" marL="0" marR="0" rtl="0" algn="l">
              <a:spcBef>
                <a:spcPts val="0"/>
              </a:spcBef>
              <a:spcAft>
                <a:spcPts val="0"/>
              </a:spcAft>
              <a:buNone/>
            </a:pPr>
            <a:r>
              <a:rPr lang="zh-CN" sz="1200">
                <a:solidFill>
                  <a:srgbClr val="3F3F3F"/>
                </a:solidFill>
                <a:latin typeface="Microsoft Yahei"/>
                <a:ea typeface="Microsoft Yahei"/>
                <a:cs typeface="Microsoft Yahei"/>
                <a:sym typeface="Microsoft Yahei"/>
              </a:rPr>
              <a:t>Release Date</a:t>
            </a:r>
            <a:endParaRPr sz="1200">
              <a:solidFill>
                <a:srgbClr val="3F3F3F"/>
              </a:solidFill>
              <a:latin typeface="Microsoft Yahei"/>
              <a:ea typeface="Microsoft Yahei"/>
              <a:cs typeface="Microsoft Yahei"/>
              <a:sym typeface="Microsoft Yahei"/>
            </a:endParaRPr>
          </a:p>
        </p:txBody>
      </p:sp>
      <p:sp>
        <p:nvSpPr>
          <p:cNvPr id="246" name="Google Shape;246;p19"/>
          <p:cNvSpPr txBox="1"/>
          <p:nvPr/>
        </p:nvSpPr>
        <p:spPr>
          <a:xfrm>
            <a:off x="669900" y="2948200"/>
            <a:ext cx="554700" cy="250200"/>
          </a:xfrm>
          <a:prstGeom prst="rect">
            <a:avLst/>
          </a:prstGeom>
          <a:noFill/>
          <a:ln>
            <a:noFill/>
          </a:ln>
        </p:spPr>
        <p:txBody>
          <a:bodyPr anchorCtr="0" anchor="t" bIns="32500" lIns="65025" spcFirstLastPara="1" rIns="65025" wrap="square" tIns="32500">
            <a:noAutofit/>
          </a:bodyPr>
          <a:lstStyle/>
          <a:p>
            <a:pPr indent="0" lvl="0" marL="0" marR="0" rtl="0" algn="l">
              <a:spcBef>
                <a:spcPts val="0"/>
              </a:spcBef>
              <a:spcAft>
                <a:spcPts val="0"/>
              </a:spcAft>
              <a:buNone/>
            </a:pPr>
            <a:r>
              <a:rPr lang="zh-CN" sz="1200">
                <a:solidFill>
                  <a:srgbClr val="3F3F3F"/>
                </a:solidFill>
                <a:latin typeface="Microsoft Yahei"/>
                <a:ea typeface="Microsoft Yahei"/>
                <a:cs typeface="Microsoft Yahei"/>
                <a:sym typeface="Microsoft Yahei"/>
              </a:rPr>
              <a:t>Year</a:t>
            </a:r>
            <a:endParaRPr sz="1200">
              <a:solidFill>
                <a:srgbClr val="3F3F3F"/>
              </a:solidFill>
              <a:latin typeface="Microsoft Yahei"/>
              <a:ea typeface="Microsoft Yahei"/>
              <a:cs typeface="Microsoft Yahei"/>
              <a:sym typeface="Microsoft Yahei"/>
            </a:endParaRPr>
          </a:p>
        </p:txBody>
      </p:sp>
      <p:sp>
        <p:nvSpPr>
          <p:cNvPr id="247" name="Google Shape;247;p19"/>
          <p:cNvSpPr txBox="1"/>
          <p:nvPr/>
        </p:nvSpPr>
        <p:spPr>
          <a:xfrm>
            <a:off x="1666225" y="2948200"/>
            <a:ext cx="728700" cy="250200"/>
          </a:xfrm>
          <a:prstGeom prst="rect">
            <a:avLst/>
          </a:prstGeom>
          <a:noFill/>
          <a:ln>
            <a:noFill/>
          </a:ln>
        </p:spPr>
        <p:txBody>
          <a:bodyPr anchorCtr="0" anchor="t" bIns="32500" lIns="65025" spcFirstLastPara="1" rIns="65025" wrap="square" tIns="32500">
            <a:noAutofit/>
          </a:bodyPr>
          <a:lstStyle/>
          <a:p>
            <a:pPr indent="0" lvl="0" marL="0" marR="0" rtl="0" algn="l">
              <a:spcBef>
                <a:spcPts val="0"/>
              </a:spcBef>
              <a:spcAft>
                <a:spcPts val="0"/>
              </a:spcAft>
              <a:buNone/>
            </a:pPr>
            <a:r>
              <a:rPr lang="zh-CN" sz="1200">
                <a:solidFill>
                  <a:srgbClr val="3F3F3F"/>
                </a:solidFill>
                <a:latin typeface="Microsoft Yahei"/>
                <a:ea typeface="Microsoft Yahei"/>
                <a:cs typeface="Microsoft Yahei"/>
                <a:sym typeface="Microsoft Yahei"/>
              </a:rPr>
              <a:t>Month</a:t>
            </a:r>
            <a:endParaRPr sz="1200">
              <a:solidFill>
                <a:srgbClr val="3F3F3F"/>
              </a:solidFill>
              <a:latin typeface="Microsoft Yahei"/>
              <a:ea typeface="Microsoft Yahei"/>
              <a:cs typeface="Microsoft Yahei"/>
              <a:sym typeface="Microsoft Yahei"/>
            </a:endParaRPr>
          </a:p>
        </p:txBody>
      </p:sp>
      <p:sp>
        <p:nvSpPr>
          <p:cNvPr id="248" name="Google Shape;248;p19"/>
          <p:cNvSpPr txBox="1"/>
          <p:nvPr/>
        </p:nvSpPr>
        <p:spPr>
          <a:xfrm>
            <a:off x="735747" y="4350975"/>
            <a:ext cx="423000" cy="250200"/>
          </a:xfrm>
          <a:prstGeom prst="rect">
            <a:avLst/>
          </a:prstGeom>
          <a:noFill/>
          <a:ln>
            <a:noFill/>
          </a:ln>
        </p:spPr>
        <p:txBody>
          <a:bodyPr anchorCtr="0" anchor="t" bIns="32500" lIns="65025" spcFirstLastPara="1" rIns="65025" wrap="square" tIns="32500">
            <a:noAutofit/>
          </a:bodyPr>
          <a:lstStyle/>
          <a:p>
            <a:pPr indent="0" lvl="0" marL="0" marR="0" rtl="0" algn="l">
              <a:spcBef>
                <a:spcPts val="0"/>
              </a:spcBef>
              <a:spcAft>
                <a:spcPts val="0"/>
              </a:spcAft>
              <a:buNone/>
            </a:pPr>
            <a:r>
              <a:rPr lang="zh-CN" sz="1200">
                <a:solidFill>
                  <a:srgbClr val="3F3F3F"/>
                </a:solidFill>
                <a:latin typeface="Microsoft Yahei"/>
                <a:ea typeface="Microsoft Yahei"/>
                <a:cs typeface="Microsoft Yahei"/>
                <a:sym typeface="Microsoft Yahei"/>
              </a:rPr>
              <a:t>Day</a:t>
            </a:r>
            <a:endParaRPr sz="1200">
              <a:solidFill>
                <a:srgbClr val="3F3F3F"/>
              </a:solidFill>
              <a:latin typeface="Microsoft Yahei"/>
              <a:ea typeface="Microsoft Yahei"/>
              <a:cs typeface="Microsoft Yahei"/>
              <a:sym typeface="Microsoft Yahei"/>
            </a:endParaRPr>
          </a:p>
        </p:txBody>
      </p:sp>
      <p:sp>
        <p:nvSpPr>
          <p:cNvPr id="249" name="Google Shape;249;p19"/>
          <p:cNvSpPr txBox="1"/>
          <p:nvPr/>
        </p:nvSpPr>
        <p:spPr>
          <a:xfrm>
            <a:off x="1570165" y="4350968"/>
            <a:ext cx="1054800" cy="250200"/>
          </a:xfrm>
          <a:prstGeom prst="rect">
            <a:avLst/>
          </a:prstGeom>
          <a:noFill/>
          <a:ln>
            <a:noFill/>
          </a:ln>
        </p:spPr>
        <p:txBody>
          <a:bodyPr anchorCtr="0" anchor="t" bIns="32500" lIns="65025" spcFirstLastPara="1" rIns="65025" wrap="square" tIns="32500">
            <a:noAutofit/>
          </a:bodyPr>
          <a:lstStyle/>
          <a:p>
            <a:pPr indent="0" lvl="0" marL="0" marR="0" rtl="0" algn="l">
              <a:spcBef>
                <a:spcPts val="0"/>
              </a:spcBef>
              <a:spcAft>
                <a:spcPts val="0"/>
              </a:spcAft>
              <a:buNone/>
            </a:pPr>
            <a:r>
              <a:rPr lang="zh-CN" sz="1200">
                <a:solidFill>
                  <a:srgbClr val="3F3F3F"/>
                </a:solidFill>
                <a:latin typeface="Microsoft Yahei"/>
                <a:ea typeface="Microsoft Yahei"/>
                <a:cs typeface="Microsoft Yahei"/>
                <a:sym typeface="Microsoft Yahei"/>
              </a:rPr>
              <a:t>Week Day</a:t>
            </a:r>
            <a:endParaRPr sz="1200">
              <a:solidFill>
                <a:srgbClr val="3F3F3F"/>
              </a:solidFill>
              <a:latin typeface="Microsoft Yahei"/>
              <a:ea typeface="Microsoft Yahei"/>
              <a:cs typeface="Microsoft Yahei"/>
              <a:sym typeface="Microsoft Yahei"/>
            </a:endParaRPr>
          </a:p>
        </p:txBody>
      </p:sp>
      <p:sp>
        <p:nvSpPr>
          <p:cNvPr id="250" name="Google Shape;250;p19"/>
          <p:cNvSpPr/>
          <p:nvPr/>
        </p:nvSpPr>
        <p:spPr>
          <a:xfrm>
            <a:off x="1855050" y="1115550"/>
            <a:ext cx="654000" cy="2352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zh-CN" sz="1200">
                <a:latin typeface="Overlock"/>
                <a:ea typeface="Overlock"/>
                <a:cs typeface="Overlock"/>
                <a:sym typeface="Overlock"/>
              </a:rPr>
              <a:t>"2/20/15" </a:t>
            </a:r>
            <a:endParaRPr sz="1200">
              <a:latin typeface="Overlock"/>
              <a:ea typeface="Overlock"/>
              <a:cs typeface="Overlock"/>
              <a:sym typeface="Overlock"/>
            </a:endParaRPr>
          </a:p>
        </p:txBody>
      </p:sp>
      <p:pic>
        <p:nvPicPr>
          <p:cNvPr id="251" name="Google Shape;251;p19"/>
          <p:cNvPicPr preferRelativeResize="0"/>
          <p:nvPr/>
        </p:nvPicPr>
        <p:blipFill>
          <a:blip r:embed="rId3">
            <a:alphaModFix/>
          </a:blip>
          <a:stretch>
            <a:fillRect/>
          </a:stretch>
        </p:blipFill>
        <p:spPr>
          <a:xfrm>
            <a:off x="2905825" y="690375"/>
            <a:ext cx="2826975" cy="2068475"/>
          </a:xfrm>
          <a:prstGeom prst="rect">
            <a:avLst/>
          </a:prstGeom>
          <a:noFill/>
          <a:ln>
            <a:noFill/>
          </a:ln>
        </p:spPr>
      </p:pic>
      <p:pic>
        <p:nvPicPr>
          <p:cNvPr id="252" name="Google Shape;252;p19"/>
          <p:cNvPicPr preferRelativeResize="0"/>
          <p:nvPr/>
        </p:nvPicPr>
        <p:blipFill>
          <a:blip r:embed="rId4">
            <a:alphaModFix/>
          </a:blip>
          <a:stretch>
            <a:fillRect/>
          </a:stretch>
        </p:blipFill>
        <p:spPr>
          <a:xfrm>
            <a:off x="5501225" y="525115"/>
            <a:ext cx="3038300" cy="2233735"/>
          </a:xfrm>
          <a:prstGeom prst="rect">
            <a:avLst/>
          </a:prstGeom>
          <a:noFill/>
          <a:ln>
            <a:noFill/>
          </a:ln>
        </p:spPr>
      </p:pic>
      <p:pic>
        <p:nvPicPr>
          <p:cNvPr id="253" name="Google Shape;253;p19"/>
          <p:cNvPicPr preferRelativeResize="0"/>
          <p:nvPr/>
        </p:nvPicPr>
        <p:blipFill>
          <a:blip r:embed="rId5">
            <a:alphaModFix/>
          </a:blip>
          <a:stretch>
            <a:fillRect/>
          </a:stretch>
        </p:blipFill>
        <p:spPr>
          <a:xfrm>
            <a:off x="3210625" y="2851350"/>
            <a:ext cx="5276850" cy="1981200"/>
          </a:xfrm>
          <a:prstGeom prst="rect">
            <a:avLst/>
          </a:prstGeom>
          <a:noFill/>
          <a:ln>
            <a:noFill/>
          </a:ln>
        </p:spPr>
      </p:pic>
      <p:sp>
        <p:nvSpPr>
          <p:cNvPr id="254" name="Google Shape;254;p19"/>
          <p:cNvSpPr/>
          <p:nvPr/>
        </p:nvSpPr>
        <p:spPr>
          <a:xfrm>
            <a:off x="3484784" y="64474"/>
            <a:ext cx="2637900" cy="457200"/>
          </a:xfrm>
          <a:prstGeom prst="rect">
            <a:avLst/>
          </a:prstGeom>
          <a:noFill/>
          <a:ln>
            <a:noFill/>
          </a:ln>
        </p:spPr>
        <p:txBody>
          <a:bodyPr anchorCtr="0" anchor="t" bIns="43500" lIns="87025" spcFirstLastPara="1" rIns="87025" wrap="square" tIns="43500">
            <a:noAutofit/>
          </a:bodyPr>
          <a:lstStyle/>
          <a:p>
            <a:pPr indent="0" lvl="0" marL="0" marR="0" rtl="0" algn="l">
              <a:spcBef>
                <a:spcPts val="0"/>
              </a:spcBef>
              <a:spcAft>
                <a:spcPts val="0"/>
              </a:spcAft>
              <a:buNone/>
            </a:pPr>
            <a:r>
              <a:rPr lang="zh-CN" sz="2400">
                <a:solidFill>
                  <a:schemeClr val="accent1"/>
                </a:solidFill>
                <a:latin typeface="Microsoft Yahei"/>
                <a:ea typeface="Microsoft Yahei"/>
                <a:cs typeface="Microsoft Yahei"/>
                <a:sym typeface="Microsoft Yahei"/>
              </a:rPr>
              <a:t>Variable: Date</a:t>
            </a:r>
            <a:endParaRPr>
              <a:solidFill>
                <a:schemeClr val="accent1"/>
              </a:solidFill>
            </a:endParaRPr>
          </a:p>
        </p:txBody>
      </p:sp>
      <p:sp>
        <p:nvSpPr>
          <p:cNvPr id="255" name="Google Shape;255;p19"/>
          <p:cNvSpPr/>
          <p:nvPr/>
        </p:nvSpPr>
        <p:spPr>
          <a:xfrm>
            <a:off x="170160" y="1243188"/>
            <a:ext cx="805650" cy="1151925"/>
          </a:xfrm>
          <a:custGeom>
            <a:rect b="b" l="l" r="r" t="t"/>
            <a:pathLst>
              <a:path extrusionOk="0" h="46077" w="32226">
                <a:moveTo>
                  <a:pt x="32226" y="343"/>
                </a:moveTo>
                <a:cubicBezTo>
                  <a:pt x="22533" y="343"/>
                  <a:pt x="8176" y="-2018"/>
                  <a:pt x="3839" y="6651"/>
                </a:cubicBezTo>
                <a:cubicBezTo>
                  <a:pt x="-2146" y="18614"/>
                  <a:pt x="-2047" y="46077"/>
                  <a:pt x="11330" y="46077"/>
                </a:cubicBezTo>
              </a:path>
            </a:pathLst>
          </a:custGeom>
          <a:noFill/>
          <a:ln cap="flat" cmpd="sng" w="9525">
            <a:solidFill>
              <a:schemeClr val="dk2"/>
            </a:solidFill>
            <a:prstDash val="solid"/>
            <a:round/>
            <a:headEnd len="med" w="med" type="none"/>
            <a:tailEnd len="med" w="med" type="none"/>
          </a:ln>
        </p:spPr>
      </p:sp>
      <p:cxnSp>
        <p:nvCxnSpPr>
          <p:cNvPr id="256" name="Google Shape;256;p19"/>
          <p:cNvCxnSpPr/>
          <p:nvPr/>
        </p:nvCxnSpPr>
        <p:spPr>
          <a:xfrm rot="10800000">
            <a:off x="413850" y="2306325"/>
            <a:ext cx="29700" cy="888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19"/>
          <p:cNvCxnSpPr/>
          <p:nvPr/>
        </p:nvCxnSpPr>
        <p:spPr>
          <a:xfrm flipH="1">
            <a:off x="354750" y="2395125"/>
            <a:ext cx="88800" cy="59100"/>
          </a:xfrm>
          <a:prstGeom prst="straightConnector1">
            <a:avLst/>
          </a:prstGeom>
          <a:noFill/>
          <a:ln cap="flat" cmpd="sng" w="9525">
            <a:solidFill>
              <a:schemeClr val="dk2"/>
            </a:solidFill>
            <a:prstDash val="solid"/>
            <a:round/>
            <a:headEnd len="med" w="med" type="none"/>
            <a:tailEnd len="med" w="med" type="none"/>
          </a:ln>
        </p:spPr>
      </p:cxnSp>
      <p:sp>
        <p:nvSpPr>
          <p:cNvPr id="258" name="Google Shape;258;p19"/>
          <p:cNvSpPr/>
          <p:nvPr/>
        </p:nvSpPr>
        <p:spPr>
          <a:xfrm>
            <a:off x="101700" y="752325"/>
            <a:ext cx="654000" cy="414600"/>
          </a:xfrm>
          <a:prstGeom prst="rect">
            <a:avLst/>
          </a:prstGeom>
          <a:noFill/>
          <a:ln cap="flat" cmpd="sng" w="9525">
            <a:solidFill>
              <a:schemeClr val="accent2"/>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lang="zh-CN" sz="1200">
                <a:latin typeface="Overlock"/>
                <a:ea typeface="Overlock"/>
                <a:cs typeface="Overlock"/>
                <a:sym typeface="Overlock"/>
              </a:rPr>
              <a:t>Feature </a:t>
            </a:r>
            <a:endParaRPr sz="1200">
              <a:latin typeface="Overlock"/>
              <a:ea typeface="Overlock"/>
              <a:cs typeface="Overlock"/>
              <a:sym typeface="Overlock"/>
            </a:endParaRPr>
          </a:p>
          <a:p>
            <a:pPr indent="0" lvl="0" marL="0" marR="0" rtl="0" algn="ctr">
              <a:lnSpc>
                <a:spcPct val="80000"/>
              </a:lnSpc>
              <a:spcBef>
                <a:spcPts val="0"/>
              </a:spcBef>
              <a:spcAft>
                <a:spcPts val="0"/>
              </a:spcAft>
              <a:buNone/>
            </a:pPr>
            <a:r>
              <a:rPr lang="zh-CN" sz="1200">
                <a:latin typeface="Overlock"/>
                <a:ea typeface="Overlock"/>
                <a:cs typeface="Overlock"/>
                <a:sym typeface="Overlock"/>
              </a:rPr>
              <a:t>Engeering</a:t>
            </a:r>
            <a:r>
              <a:rPr lang="zh-CN" sz="1200">
                <a:latin typeface="Overlock"/>
                <a:ea typeface="Overlock"/>
                <a:cs typeface="Overlock"/>
                <a:sym typeface="Overlock"/>
              </a:rPr>
              <a:t> </a:t>
            </a:r>
            <a:endParaRPr sz="1200">
              <a:latin typeface="Overlock"/>
              <a:ea typeface="Overlock"/>
              <a:cs typeface="Overlock"/>
              <a:sym typeface="Overlock"/>
            </a:endParaRPr>
          </a:p>
        </p:txBody>
      </p:sp>
      <p:sp>
        <p:nvSpPr>
          <p:cNvPr id="259" name="Google Shape;259;p19"/>
          <p:cNvSpPr/>
          <p:nvPr/>
        </p:nvSpPr>
        <p:spPr>
          <a:xfrm>
            <a:off x="463250" y="2030425"/>
            <a:ext cx="2045700" cy="263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0"/>
          <p:cNvSpPr/>
          <p:nvPr/>
        </p:nvSpPr>
        <p:spPr>
          <a:xfrm rot="2700000">
            <a:off x="1759677" y="2053162"/>
            <a:ext cx="1621412" cy="1620823"/>
          </a:xfrm>
          <a:prstGeom prst="blockArc">
            <a:avLst>
              <a:gd fmla="val 19782491" name="adj1"/>
              <a:gd fmla="val 13507335" name="adj2"/>
              <a:gd fmla="val 6530" name="adj3"/>
            </a:avLst>
          </a:prstGeom>
          <a:solidFill>
            <a:schemeClr val="accent2"/>
          </a:solidFill>
          <a:ln>
            <a:noFill/>
          </a:ln>
        </p:spPr>
        <p:txBody>
          <a:bodyPr anchorCtr="0" anchor="ctr" bIns="32500" lIns="65025" spcFirstLastPara="1" rIns="65025" wrap="square" tIns="32500">
            <a:noAutofit/>
          </a:bodyPr>
          <a:lstStyle/>
          <a:p>
            <a:pPr indent="0" lvl="0" marL="0" marR="0" rtl="0" algn="ctr">
              <a:lnSpc>
                <a:spcPct val="120000"/>
              </a:lnSpc>
              <a:spcBef>
                <a:spcPts val="0"/>
              </a:spcBef>
              <a:spcAft>
                <a:spcPts val="0"/>
              </a:spcAft>
              <a:buNone/>
            </a:pPr>
            <a:r>
              <a:t/>
            </a:r>
            <a:endParaRPr sz="600">
              <a:solidFill>
                <a:schemeClr val="dk1"/>
              </a:solidFill>
              <a:latin typeface="Arial"/>
              <a:ea typeface="Arial"/>
              <a:cs typeface="Arial"/>
              <a:sym typeface="Arial"/>
            </a:endParaRPr>
          </a:p>
        </p:txBody>
      </p:sp>
      <p:grpSp>
        <p:nvGrpSpPr>
          <p:cNvPr id="266" name="Google Shape;266;p20"/>
          <p:cNvGrpSpPr/>
          <p:nvPr/>
        </p:nvGrpSpPr>
        <p:grpSpPr>
          <a:xfrm>
            <a:off x="984104" y="1335948"/>
            <a:ext cx="3117854" cy="3373824"/>
            <a:chOff x="560709" y="1067167"/>
            <a:chExt cx="3118025" cy="3372783"/>
          </a:xfrm>
        </p:grpSpPr>
        <p:grpSp>
          <p:nvGrpSpPr>
            <p:cNvPr id="267" name="Google Shape;267;p20"/>
            <p:cNvGrpSpPr/>
            <p:nvPr/>
          </p:nvGrpSpPr>
          <p:grpSpPr>
            <a:xfrm rot="-248432">
              <a:off x="598285" y="3321974"/>
              <a:ext cx="1087227" cy="1080135"/>
              <a:chOff x="2320790" y="3538687"/>
              <a:chExt cx="1316776" cy="1308187"/>
            </a:xfrm>
          </p:grpSpPr>
          <p:sp>
            <p:nvSpPr>
              <p:cNvPr id="268" name="Google Shape;268;p20"/>
              <p:cNvSpPr/>
              <p:nvPr/>
            </p:nvSpPr>
            <p:spPr>
              <a:xfrm rot="2700000">
                <a:off x="3093973" y="3472415"/>
                <a:ext cx="224707" cy="9950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600">
                  <a:solidFill>
                    <a:schemeClr val="lt1"/>
                  </a:solidFill>
                  <a:latin typeface="Arial"/>
                  <a:ea typeface="Arial"/>
                  <a:cs typeface="Arial"/>
                  <a:sym typeface="Arial"/>
                </a:endParaRPr>
              </a:p>
            </p:txBody>
          </p:sp>
          <p:sp>
            <p:nvSpPr>
              <p:cNvPr id="269" name="Google Shape;269;p20"/>
              <p:cNvSpPr/>
              <p:nvPr/>
            </p:nvSpPr>
            <p:spPr>
              <a:xfrm rot="2700000">
                <a:off x="2538069" y="4020237"/>
                <a:ext cx="427203" cy="791512"/>
              </a:xfrm>
              <a:prstGeom prst="roundRect">
                <a:avLst>
                  <a:gd fmla="val 16667" name="adj"/>
                </a:avLst>
              </a:prstGeom>
              <a:solidFill>
                <a:srgbClr val="233649"/>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600">
                  <a:solidFill>
                    <a:schemeClr val="lt1"/>
                  </a:solidFill>
                  <a:latin typeface="Arial"/>
                  <a:ea typeface="Arial"/>
                  <a:cs typeface="Arial"/>
                  <a:sym typeface="Arial"/>
                </a:endParaRPr>
              </a:p>
            </p:txBody>
          </p:sp>
        </p:grpSp>
        <p:sp>
          <p:nvSpPr>
            <p:cNvPr id="270" name="Google Shape;270;p20"/>
            <p:cNvSpPr/>
            <p:nvPr/>
          </p:nvSpPr>
          <p:spPr>
            <a:xfrm rot="2700000">
              <a:off x="1114680" y="1507089"/>
              <a:ext cx="2124132" cy="2124131"/>
            </a:xfrm>
            <a:prstGeom prst="blockArc">
              <a:avLst>
                <a:gd fmla="val 21433357" name="adj1"/>
                <a:gd fmla="val 13378235" name="adj2"/>
                <a:gd fmla="val 4744" name="adj3"/>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600">
                <a:solidFill>
                  <a:schemeClr val="dk1"/>
                </a:solidFill>
                <a:latin typeface="Arial"/>
                <a:ea typeface="Arial"/>
                <a:cs typeface="Arial"/>
                <a:sym typeface="Arial"/>
              </a:endParaRPr>
            </a:p>
          </p:txBody>
        </p:sp>
      </p:grpSp>
      <p:sp>
        <p:nvSpPr>
          <p:cNvPr id="271" name="Google Shape;271;p20"/>
          <p:cNvSpPr/>
          <p:nvPr/>
        </p:nvSpPr>
        <p:spPr>
          <a:xfrm rot="2700000">
            <a:off x="1982189" y="2275593"/>
            <a:ext cx="1176389" cy="1175960"/>
          </a:xfrm>
          <a:prstGeom prst="blockArc">
            <a:avLst>
              <a:gd fmla="val 17805926" name="adj1"/>
              <a:gd fmla="val 13444767" name="adj2"/>
              <a:gd fmla="val 7487" name="adj3"/>
            </a:avLst>
          </a:prstGeom>
          <a:solidFill>
            <a:schemeClr val="accent3"/>
          </a:solidFill>
          <a:ln>
            <a:noFill/>
          </a:ln>
        </p:spPr>
        <p:txBody>
          <a:bodyPr anchorCtr="0" anchor="ctr" bIns="32500" lIns="65025" spcFirstLastPara="1" rIns="65025" wrap="square" tIns="32500">
            <a:noAutofit/>
          </a:bodyPr>
          <a:lstStyle/>
          <a:p>
            <a:pPr indent="0" lvl="0" marL="0" marR="0" rtl="0" algn="ctr">
              <a:lnSpc>
                <a:spcPct val="120000"/>
              </a:lnSpc>
              <a:spcBef>
                <a:spcPts val="0"/>
              </a:spcBef>
              <a:spcAft>
                <a:spcPts val="0"/>
              </a:spcAft>
              <a:buNone/>
            </a:pPr>
            <a:r>
              <a:t/>
            </a:r>
            <a:endParaRPr sz="600">
              <a:solidFill>
                <a:schemeClr val="dk1"/>
              </a:solidFill>
              <a:latin typeface="Arial"/>
              <a:ea typeface="Arial"/>
              <a:cs typeface="Arial"/>
              <a:sym typeface="Arial"/>
            </a:endParaRPr>
          </a:p>
        </p:txBody>
      </p:sp>
      <p:sp>
        <p:nvSpPr>
          <p:cNvPr id="272" name="Google Shape;272;p20"/>
          <p:cNvSpPr/>
          <p:nvPr/>
        </p:nvSpPr>
        <p:spPr>
          <a:xfrm rot="2700000">
            <a:off x="2160196" y="2453536"/>
            <a:ext cx="820373" cy="820074"/>
          </a:xfrm>
          <a:prstGeom prst="ellipse">
            <a:avLst/>
          </a:prstGeom>
          <a:solidFill>
            <a:schemeClr val="accent4"/>
          </a:solidFill>
          <a:ln>
            <a:noFill/>
          </a:ln>
        </p:spPr>
        <p:txBody>
          <a:bodyPr anchorCtr="0" anchor="ctr" bIns="32500" lIns="65025" spcFirstLastPara="1" rIns="65025" wrap="square" tIns="32500">
            <a:noAutofit/>
          </a:bodyPr>
          <a:lstStyle/>
          <a:p>
            <a:pPr indent="0" lvl="0" marL="0" marR="0" rtl="0" algn="ctr">
              <a:lnSpc>
                <a:spcPct val="120000"/>
              </a:lnSpc>
              <a:spcBef>
                <a:spcPts val="0"/>
              </a:spcBef>
              <a:spcAft>
                <a:spcPts val="0"/>
              </a:spcAft>
              <a:buNone/>
            </a:pPr>
            <a:r>
              <a:t/>
            </a:r>
            <a:endParaRPr sz="600">
              <a:solidFill>
                <a:schemeClr val="dk1"/>
              </a:solidFill>
              <a:latin typeface="Arial"/>
              <a:ea typeface="Arial"/>
              <a:cs typeface="Arial"/>
              <a:sym typeface="Arial"/>
            </a:endParaRPr>
          </a:p>
        </p:txBody>
      </p:sp>
      <p:grpSp>
        <p:nvGrpSpPr>
          <p:cNvPr id="273" name="Google Shape;273;p20"/>
          <p:cNvGrpSpPr/>
          <p:nvPr/>
        </p:nvGrpSpPr>
        <p:grpSpPr>
          <a:xfrm>
            <a:off x="2608924" y="1833923"/>
            <a:ext cx="2252139" cy="217827"/>
            <a:chOff x="2901397" y="1463917"/>
            <a:chExt cx="2252262" cy="221448"/>
          </a:xfrm>
        </p:grpSpPr>
        <p:cxnSp>
          <p:nvCxnSpPr>
            <p:cNvPr id="274" name="Google Shape;274;p20"/>
            <p:cNvCxnSpPr/>
            <p:nvPr/>
          </p:nvCxnSpPr>
          <p:spPr>
            <a:xfrm rot="10800000">
              <a:off x="4914605" y="1465097"/>
              <a:ext cx="239054" cy="220268"/>
            </a:xfrm>
            <a:prstGeom prst="straightConnector1">
              <a:avLst/>
            </a:prstGeom>
            <a:noFill/>
            <a:ln cap="rnd" cmpd="sng" w="12700">
              <a:solidFill>
                <a:schemeClr val="accent1"/>
              </a:solidFill>
              <a:prstDash val="solid"/>
              <a:round/>
              <a:headEnd len="med" w="med" type="oval"/>
              <a:tailEnd len="med" w="med" type="oval"/>
            </a:ln>
          </p:spPr>
        </p:cxnSp>
        <p:cxnSp>
          <p:nvCxnSpPr>
            <p:cNvPr id="275" name="Google Shape;275;p20"/>
            <p:cNvCxnSpPr/>
            <p:nvPr/>
          </p:nvCxnSpPr>
          <p:spPr>
            <a:xfrm rot="10800000">
              <a:off x="2901397" y="1463917"/>
              <a:ext cx="2013208" cy="1615"/>
            </a:xfrm>
            <a:prstGeom prst="straightConnector1">
              <a:avLst/>
            </a:prstGeom>
            <a:noFill/>
            <a:ln cap="rnd" cmpd="sng" w="12700">
              <a:solidFill>
                <a:schemeClr val="accent1"/>
              </a:solidFill>
              <a:prstDash val="solid"/>
              <a:round/>
              <a:headEnd len="med" w="med" type="oval"/>
              <a:tailEnd len="med" w="med" type="oval"/>
            </a:ln>
          </p:spPr>
        </p:cxnSp>
      </p:grpSp>
      <p:grpSp>
        <p:nvGrpSpPr>
          <p:cNvPr id="276" name="Google Shape;276;p20"/>
          <p:cNvGrpSpPr/>
          <p:nvPr/>
        </p:nvGrpSpPr>
        <p:grpSpPr>
          <a:xfrm>
            <a:off x="2608925" y="2110120"/>
            <a:ext cx="1881613" cy="217827"/>
            <a:chOff x="2901397" y="1463917"/>
            <a:chExt cx="1881716" cy="221448"/>
          </a:xfrm>
        </p:grpSpPr>
        <p:cxnSp>
          <p:nvCxnSpPr>
            <p:cNvPr id="277" name="Google Shape;277;p20"/>
            <p:cNvCxnSpPr/>
            <p:nvPr/>
          </p:nvCxnSpPr>
          <p:spPr>
            <a:xfrm rot="10800000">
              <a:off x="4544059" y="1465097"/>
              <a:ext cx="239054" cy="220268"/>
            </a:xfrm>
            <a:prstGeom prst="straightConnector1">
              <a:avLst/>
            </a:prstGeom>
            <a:noFill/>
            <a:ln cap="rnd" cmpd="sng" w="12700">
              <a:solidFill>
                <a:schemeClr val="accent2"/>
              </a:solidFill>
              <a:prstDash val="solid"/>
              <a:round/>
              <a:headEnd len="med" w="med" type="oval"/>
              <a:tailEnd len="med" w="med" type="oval"/>
            </a:ln>
          </p:spPr>
        </p:cxnSp>
        <p:cxnSp>
          <p:nvCxnSpPr>
            <p:cNvPr id="278" name="Google Shape;278;p20"/>
            <p:cNvCxnSpPr/>
            <p:nvPr/>
          </p:nvCxnSpPr>
          <p:spPr>
            <a:xfrm rot="10800000">
              <a:off x="2901397" y="1463917"/>
              <a:ext cx="1642662" cy="1615"/>
            </a:xfrm>
            <a:prstGeom prst="straightConnector1">
              <a:avLst/>
            </a:prstGeom>
            <a:noFill/>
            <a:ln cap="rnd" cmpd="sng" w="12700">
              <a:solidFill>
                <a:schemeClr val="accent2"/>
              </a:solidFill>
              <a:prstDash val="solid"/>
              <a:round/>
              <a:headEnd len="med" w="med" type="oval"/>
              <a:tailEnd len="med" w="med" type="oval"/>
            </a:ln>
          </p:spPr>
        </p:cxnSp>
      </p:grpSp>
      <p:grpSp>
        <p:nvGrpSpPr>
          <p:cNvPr id="279" name="Google Shape;279;p20"/>
          <p:cNvGrpSpPr/>
          <p:nvPr/>
        </p:nvGrpSpPr>
        <p:grpSpPr>
          <a:xfrm>
            <a:off x="2608925" y="2321485"/>
            <a:ext cx="1566376" cy="217829"/>
            <a:chOff x="2683251" y="1463915"/>
            <a:chExt cx="1566462" cy="221450"/>
          </a:xfrm>
        </p:grpSpPr>
        <p:cxnSp>
          <p:nvCxnSpPr>
            <p:cNvPr id="280" name="Google Shape;280;p20"/>
            <p:cNvCxnSpPr/>
            <p:nvPr/>
          </p:nvCxnSpPr>
          <p:spPr>
            <a:xfrm rot="10800000">
              <a:off x="4010659" y="1465097"/>
              <a:ext cx="239054" cy="220268"/>
            </a:xfrm>
            <a:prstGeom prst="straightConnector1">
              <a:avLst/>
            </a:prstGeom>
            <a:noFill/>
            <a:ln cap="rnd" cmpd="sng" w="12700">
              <a:solidFill>
                <a:schemeClr val="accent3"/>
              </a:solidFill>
              <a:prstDash val="solid"/>
              <a:round/>
              <a:headEnd len="med" w="med" type="oval"/>
              <a:tailEnd len="med" w="med" type="oval"/>
            </a:ln>
          </p:spPr>
        </p:cxnSp>
        <p:cxnSp>
          <p:nvCxnSpPr>
            <p:cNvPr id="281" name="Google Shape;281;p20"/>
            <p:cNvCxnSpPr/>
            <p:nvPr/>
          </p:nvCxnSpPr>
          <p:spPr>
            <a:xfrm flipH="1">
              <a:off x="2683251" y="1463915"/>
              <a:ext cx="1325760" cy="1182"/>
            </a:xfrm>
            <a:prstGeom prst="straightConnector1">
              <a:avLst/>
            </a:prstGeom>
            <a:noFill/>
            <a:ln cap="rnd" cmpd="sng" w="12700">
              <a:solidFill>
                <a:schemeClr val="accent3"/>
              </a:solidFill>
              <a:prstDash val="solid"/>
              <a:round/>
              <a:headEnd len="med" w="med" type="oval"/>
              <a:tailEnd len="med" w="med" type="oval"/>
            </a:ln>
          </p:spPr>
        </p:cxnSp>
      </p:grpSp>
      <p:grpSp>
        <p:nvGrpSpPr>
          <p:cNvPr id="282" name="Google Shape;282;p20"/>
          <p:cNvGrpSpPr/>
          <p:nvPr/>
        </p:nvGrpSpPr>
        <p:grpSpPr>
          <a:xfrm>
            <a:off x="2890850" y="2569640"/>
            <a:ext cx="913925" cy="216667"/>
            <a:chOff x="2683251" y="1465095"/>
            <a:chExt cx="913976" cy="220268"/>
          </a:xfrm>
        </p:grpSpPr>
        <p:cxnSp>
          <p:nvCxnSpPr>
            <p:cNvPr id="283" name="Google Shape;283;p20"/>
            <p:cNvCxnSpPr/>
            <p:nvPr/>
          </p:nvCxnSpPr>
          <p:spPr>
            <a:xfrm rot="10800000">
              <a:off x="3358173" y="1465095"/>
              <a:ext cx="239054" cy="220268"/>
            </a:xfrm>
            <a:prstGeom prst="straightConnector1">
              <a:avLst/>
            </a:prstGeom>
            <a:noFill/>
            <a:ln cap="rnd" cmpd="sng" w="12700">
              <a:solidFill>
                <a:schemeClr val="accent4"/>
              </a:solidFill>
              <a:prstDash val="solid"/>
              <a:round/>
              <a:headEnd len="med" w="med" type="oval"/>
              <a:tailEnd len="med" w="med" type="oval"/>
            </a:ln>
          </p:spPr>
        </p:cxnSp>
        <p:cxnSp>
          <p:nvCxnSpPr>
            <p:cNvPr id="284" name="Google Shape;284;p20"/>
            <p:cNvCxnSpPr/>
            <p:nvPr/>
          </p:nvCxnSpPr>
          <p:spPr>
            <a:xfrm rot="10800000">
              <a:off x="2683251" y="1465097"/>
              <a:ext cx="674922" cy="1615"/>
            </a:xfrm>
            <a:prstGeom prst="straightConnector1">
              <a:avLst/>
            </a:prstGeom>
            <a:noFill/>
            <a:ln cap="rnd" cmpd="sng" w="12700">
              <a:solidFill>
                <a:schemeClr val="accent4"/>
              </a:solidFill>
              <a:prstDash val="solid"/>
              <a:round/>
              <a:headEnd len="med" w="med" type="oval"/>
              <a:tailEnd len="med" w="med" type="oval"/>
            </a:ln>
          </p:spPr>
        </p:cxnSp>
      </p:grpSp>
      <p:sp>
        <p:nvSpPr>
          <p:cNvPr id="285" name="Google Shape;285;p20"/>
          <p:cNvSpPr txBox="1"/>
          <p:nvPr/>
        </p:nvSpPr>
        <p:spPr>
          <a:xfrm>
            <a:off x="4760421" y="2146124"/>
            <a:ext cx="282080" cy="203133"/>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Clr>
                <a:schemeClr val="accent1"/>
              </a:buClr>
              <a:buSzPts val="1100"/>
              <a:buFont typeface="Arial"/>
              <a:buNone/>
            </a:pPr>
            <a:r>
              <a:rPr b="0" lang="zh-CN" sz="1100">
                <a:solidFill>
                  <a:schemeClr val="accent1"/>
                </a:solidFill>
                <a:latin typeface="Arial"/>
                <a:ea typeface="Arial"/>
                <a:cs typeface="Arial"/>
                <a:sym typeface="Arial"/>
              </a:rPr>
              <a:t>70%</a:t>
            </a:r>
            <a:endParaRPr/>
          </a:p>
        </p:txBody>
      </p:sp>
      <p:sp>
        <p:nvSpPr>
          <p:cNvPr id="286" name="Google Shape;286;p20"/>
          <p:cNvSpPr txBox="1"/>
          <p:nvPr/>
        </p:nvSpPr>
        <p:spPr>
          <a:xfrm>
            <a:off x="4400408" y="2420756"/>
            <a:ext cx="282080" cy="203133"/>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Clr>
                <a:schemeClr val="accent2"/>
              </a:buClr>
              <a:buSzPts val="1100"/>
              <a:buFont typeface="Arial"/>
              <a:buNone/>
            </a:pPr>
            <a:r>
              <a:rPr b="0" lang="zh-CN" sz="1100">
                <a:solidFill>
                  <a:schemeClr val="accent2"/>
                </a:solidFill>
                <a:latin typeface="Arial"/>
                <a:ea typeface="Arial"/>
                <a:cs typeface="Arial"/>
                <a:sym typeface="Arial"/>
              </a:rPr>
              <a:t>65%</a:t>
            </a:r>
            <a:endParaRPr/>
          </a:p>
        </p:txBody>
      </p:sp>
      <p:sp>
        <p:nvSpPr>
          <p:cNvPr id="287" name="Google Shape;287;p20"/>
          <p:cNvSpPr txBox="1"/>
          <p:nvPr/>
        </p:nvSpPr>
        <p:spPr>
          <a:xfrm>
            <a:off x="4010834" y="2637423"/>
            <a:ext cx="282080" cy="203133"/>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Clr>
                <a:schemeClr val="accent3"/>
              </a:buClr>
              <a:buSzPts val="1100"/>
              <a:buFont typeface="Arial"/>
              <a:buNone/>
            </a:pPr>
            <a:r>
              <a:rPr b="0" lang="zh-CN" sz="1100">
                <a:solidFill>
                  <a:schemeClr val="accent3"/>
                </a:solidFill>
                <a:latin typeface="Arial"/>
                <a:ea typeface="Arial"/>
                <a:cs typeface="Arial"/>
                <a:sym typeface="Arial"/>
              </a:rPr>
              <a:t>75%</a:t>
            </a:r>
            <a:endParaRPr/>
          </a:p>
        </p:txBody>
      </p:sp>
      <p:sp>
        <p:nvSpPr>
          <p:cNvPr id="288" name="Google Shape;288;p20"/>
          <p:cNvSpPr txBox="1"/>
          <p:nvPr/>
        </p:nvSpPr>
        <p:spPr>
          <a:xfrm>
            <a:off x="3640572" y="2907183"/>
            <a:ext cx="360613" cy="203133"/>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Clr>
                <a:schemeClr val="accent4"/>
              </a:buClr>
              <a:buSzPts val="1100"/>
              <a:buFont typeface="Arial"/>
              <a:buNone/>
            </a:pPr>
            <a:r>
              <a:rPr b="0" lang="zh-CN" sz="1100">
                <a:solidFill>
                  <a:schemeClr val="accent4"/>
                </a:solidFill>
                <a:latin typeface="Arial"/>
                <a:ea typeface="Arial"/>
                <a:cs typeface="Arial"/>
                <a:sym typeface="Arial"/>
              </a:rPr>
              <a:t>100%</a:t>
            </a:r>
            <a:endParaRPr/>
          </a:p>
        </p:txBody>
      </p:sp>
      <p:sp>
        <p:nvSpPr>
          <p:cNvPr id="289" name="Google Shape;289;p20"/>
          <p:cNvSpPr/>
          <p:nvPr/>
        </p:nvSpPr>
        <p:spPr>
          <a:xfrm>
            <a:off x="5223762" y="1175458"/>
            <a:ext cx="496860" cy="497040"/>
          </a:xfrm>
          <a:custGeom>
            <a:rect b="b" l="l" r="r" t="t"/>
            <a:pathLst>
              <a:path extrusionOk="0" h="55" w="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t/>
            </a:r>
            <a:endParaRPr sz="600">
              <a:solidFill>
                <a:schemeClr val="dk1"/>
              </a:solidFill>
              <a:latin typeface="Arial"/>
              <a:ea typeface="Arial"/>
              <a:cs typeface="Arial"/>
              <a:sym typeface="Arial"/>
            </a:endParaRPr>
          </a:p>
        </p:txBody>
      </p:sp>
      <p:sp>
        <p:nvSpPr>
          <p:cNvPr id="290" name="Google Shape;290;p20"/>
          <p:cNvSpPr/>
          <p:nvPr/>
        </p:nvSpPr>
        <p:spPr>
          <a:xfrm>
            <a:off x="5223762" y="1909100"/>
            <a:ext cx="496860" cy="497040"/>
          </a:xfrm>
          <a:custGeom>
            <a:rect b="b" l="l" r="r" t="t"/>
            <a:pathLst>
              <a:path extrusionOk="0" h="55" w="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t/>
            </a:r>
            <a:endParaRPr sz="600">
              <a:solidFill>
                <a:schemeClr val="dk1"/>
              </a:solidFill>
              <a:latin typeface="Arial"/>
              <a:ea typeface="Arial"/>
              <a:cs typeface="Arial"/>
              <a:sym typeface="Arial"/>
            </a:endParaRPr>
          </a:p>
        </p:txBody>
      </p:sp>
      <p:sp>
        <p:nvSpPr>
          <p:cNvPr id="291" name="Google Shape;291;p20"/>
          <p:cNvSpPr/>
          <p:nvPr/>
        </p:nvSpPr>
        <p:spPr>
          <a:xfrm>
            <a:off x="5223762" y="2633309"/>
            <a:ext cx="496860" cy="497040"/>
          </a:xfrm>
          <a:custGeom>
            <a:rect b="b" l="l" r="r" t="t"/>
            <a:pathLst>
              <a:path extrusionOk="0" h="55" w="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t/>
            </a:r>
            <a:endParaRPr sz="600">
              <a:solidFill>
                <a:schemeClr val="dk1"/>
              </a:solidFill>
              <a:latin typeface="Arial"/>
              <a:ea typeface="Arial"/>
              <a:cs typeface="Arial"/>
              <a:sym typeface="Arial"/>
            </a:endParaRPr>
          </a:p>
        </p:txBody>
      </p:sp>
      <p:sp>
        <p:nvSpPr>
          <p:cNvPr id="292" name="Google Shape;292;p20"/>
          <p:cNvSpPr/>
          <p:nvPr/>
        </p:nvSpPr>
        <p:spPr>
          <a:xfrm>
            <a:off x="5223762" y="3357520"/>
            <a:ext cx="496860" cy="497040"/>
          </a:xfrm>
          <a:custGeom>
            <a:rect b="b" l="l" r="r" t="t"/>
            <a:pathLst>
              <a:path extrusionOk="0" h="55" w="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t/>
            </a:r>
            <a:endParaRPr sz="600">
              <a:solidFill>
                <a:schemeClr val="dk1"/>
              </a:solidFill>
              <a:latin typeface="Arial"/>
              <a:ea typeface="Arial"/>
              <a:cs typeface="Arial"/>
              <a:sym typeface="Arial"/>
            </a:endParaRPr>
          </a:p>
        </p:txBody>
      </p:sp>
      <p:sp>
        <p:nvSpPr>
          <p:cNvPr id="293" name="Google Shape;293;p20"/>
          <p:cNvSpPr txBox="1"/>
          <p:nvPr/>
        </p:nvSpPr>
        <p:spPr>
          <a:xfrm>
            <a:off x="5833368" y="1253554"/>
            <a:ext cx="1256700" cy="25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accent1"/>
              </a:buClr>
              <a:buSzPts val="1400"/>
              <a:buFont typeface="Arial"/>
              <a:buNone/>
            </a:pPr>
            <a:r>
              <a:rPr lang="zh-CN">
                <a:solidFill>
                  <a:schemeClr val="accent1"/>
                </a:solidFill>
              </a:rPr>
              <a:t>XGBOOST</a:t>
            </a:r>
            <a:endParaRPr sz="1400">
              <a:solidFill>
                <a:schemeClr val="accent1"/>
              </a:solidFill>
              <a:latin typeface="Arial"/>
              <a:ea typeface="Arial"/>
              <a:cs typeface="Arial"/>
              <a:sym typeface="Arial"/>
            </a:endParaRPr>
          </a:p>
        </p:txBody>
      </p:sp>
      <p:sp>
        <p:nvSpPr>
          <p:cNvPr id="294" name="Google Shape;294;p20"/>
          <p:cNvSpPr txBox="1"/>
          <p:nvPr/>
        </p:nvSpPr>
        <p:spPr>
          <a:xfrm>
            <a:off x="5833382" y="1987200"/>
            <a:ext cx="2568900" cy="258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accent2"/>
              </a:buClr>
              <a:buSzPts val="1400"/>
              <a:buFont typeface="Arial"/>
              <a:buNone/>
            </a:pPr>
            <a:r>
              <a:rPr lang="zh-CN">
                <a:solidFill>
                  <a:schemeClr val="accent2"/>
                </a:solidFill>
              </a:rPr>
              <a:t>CLUSTERING THEN PREDICT</a:t>
            </a:r>
            <a:endParaRPr sz="1400">
              <a:solidFill>
                <a:schemeClr val="accent2"/>
              </a:solidFill>
              <a:latin typeface="Arial"/>
              <a:ea typeface="Arial"/>
              <a:cs typeface="Arial"/>
              <a:sym typeface="Arial"/>
            </a:endParaRPr>
          </a:p>
        </p:txBody>
      </p:sp>
      <p:sp>
        <p:nvSpPr>
          <p:cNvPr id="295" name="Google Shape;295;p20"/>
          <p:cNvSpPr txBox="1"/>
          <p:nvPr/>
        </p:nvSpPr>
        <p:spPr>
          <a:xfrm>
            <a:off x="5833382" y="2711400"/>
            <a:ext cx="2512500" cy="2586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2"/>
              </a:buClr>
              <a:buSzPts val="1400"/>
              <a:buFont typeface="Arial"/>
              <a:buNone/>
            </a:pPr>
            <a:r>
              <a:rPr lang="zh-CN">
                <a:solidFill>
                  <a:schemeClr val="accent1"/>
                </a:solidFill>
              </a:rPr>
              <a:t>DEEP</a:t>
            </a:r>
            <a:r>
              <a:rPr lang="zh-CN">
                <a:solidFill>
                  <a:schemeClr val="accent2"/>
                </a:solidFill>
              </a:rPr>
              <a:t> </a:t>
            </a:r>
            <a:r>
              <a:rPr lang="zh-CN">
                <a:solidFill>
                  <a:schemeClr val="accent1"/>
                </a:solidFill>
              </a:rPr>
              <a:t>LEARNING</a:t>
            </a:r>
            <a:endParaRPr>
              <a:solidFill>
                <a:schemeClr val="accent1"/>
              </a:solidFill>
            </a:endParaRPr>
          </a:p>
        </p:txBody>
      </p:sp>
      <p:sp>
        <p:nvSpPr>
          <p:cNvPr id="296" name="Google Shape;296;p20"/>
          <p:cNvSpPr txBox="1"/>
          <p:nvPr/>
        </p:nvSpPr>
        <p:spPr>
          <a:xfrm>
            <a:off x="5833382" y="3435625"/>
            <a:ext cx="2512500" cy="2586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1"/>
              </a:buClr>
              <a:buSzPts val="1400"/>
              <a:buFont typeface="Arial"/>
              <a:buNone/>
            </a:pPr>
            <a:r>
              <a:rPr lang="zh-CN">
                <a:solidFill>
                  <a:schemeClr val="accent2"/>
                </a:solidFill>
              </a:rPr>
              <a:t>RANDOM FOREST</a:t>
            </a:r>
            <a:endParaRPr>
              <a:solidFill>
                <a:schemeClr val="accent2"/>
              </a:solidFill>
            </a:endParaRPr>
          </a:p>
          <a:p>
            <a:pPr indent="0" lvl="0" marL="0" marR="0" rtl="0" algn="l">
              <a:lnSpc>
                <a:spcPct val="120000"/>
              </a:lnSpc>
              <a:spcBef>
                <a:spcPts val="0"/>
              </a:spcBef>
              <a:spcAft>
                <a:spcPts val="0"/>
              </a:spcAft>
              <a:buClr>
                <a:schemeClr val="accent4"/>
              </a:buClr>
              <a:buSzPts val="1400"/>
              <a:buFont typeface="Arial"/>
              <a:buNone/>
            </a:pPr>
            <a:r>
              <a:t/>
            </a:r>
            <a:endParaRPr>
              <a:solidFill>
                <a:schemeClr val="accent4"/>
              </a:solidFill>
            </a:endParaRPr>
          </a:p>
        </p:txBody>
      </p:sp>
      <p:sp>
        <p:nvSpPr>
          <p:cNvPr id="297" name="Google Shape;297;p20"/>
          <p:cNvSpPr txBox="1"/>
          <p:nvPr/>
        </p:nvSpPr>
        <p:spPr>
          <a:xfrm>
            <a:off x="3678725" y="211650"/>
            <a:ext cx="17745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8" name="Google Shape;298;p20"/>
          <p:cNvSpPr/>
          <p:nvPr/>
        </p:nvSpPr>
        <p:spPr>
          <a:xfrm rot="5400000">
            <a:off x="2012377" y="-1042474"/>
            <a:ext cx="860143" cy="438355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20"/>
          <p:cNvSpPr txBox="1"/>
          <p:nvPr/>
        </p:nvSpPr>
        <p:spPr>
          <a:xfrm>
            <a:off x="250169" y="799412"/>
            <a:ext cx="4383900" cy="7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CN" sz="2600">
                <a:solidFill>
                  <a:srgbClr val="FFFFFF"/>
                </a:solidFill>
                <a:latin typeface="Calibri"/>
                <a:ea typeface="Calibri"/>
                <a:cs typeface="Calibri"/>
                <a:sym typeface="Calibri"/>
              </a:rPr>
              <a:t>PART II. Model Fitting</a:t>
            </a:r>
            <a:endParaRPr b="1" sz="2600">
              <a:solidFill>
                <a:srgbClr val="FFFFFF"/>
              </a:solidFill>
              <a:latin typeface="Calibri"/>
              <a:ea typeface="Calibri"/>
              <a:cs typeface="Calibri"/>
              <a:sym typeface="Calibri"/>
            </a:endParaRPr>
          </a:p>
        </p:txBody>
      </p:sp>
      <p:sp>
        <p:nvSpPr>
          <p:cNvPr id="300" name="Google Shape;300;p20"/>
          <p:cNvSpPr/>
          <p:nvPr/>
        </p:nvSpPr>
        <p:spPr>
          <a:xfrm>
            <a:off x="5223762" y="4028659"/>
            <a:ext cx="496860" cy="497040"/>
          </a:xfrm>
          <a:custGeom>
            <a:rect b="b" l="l" r="r" t="t"/>
            <a:pathLst>
              <a:path extrusionOk="0" h="55" w="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t/>
            </a:r>
            <a:endParaRPr sz="600">
              <a:solidFill>
                <a:schemeClr val="dk1"/>
              </a:solidFill>
              <a:latin typeface="Arial"/>
              <a:ea typeface="Arial"/>
              <a:cs typeface="Arial"/>
              <a:sym typeface="Arial"/>
            </a:endParaRPr>
          </a:p>
        </p:txBody>
      </p:sp>
      <p:sp>
        <p:nvSpPr>
          <p:cNvPr id="301" name="Google Shape;301;p20"/>
          <p:cNvSpPr txBox="1"/>
          <p:nvPr/>
        </p:nvSpPr>
        <p:spPr>
          <a:xfrm>
            <a:off x="5833382" y="4106750"/>
            <a:ext cx="2512500" cy="258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accent3"/>
              </a:buClr>
              <a:buSzPts val="1400"/>
              <a:buFont typeface="Arial"/>
              <a:buNone/>
            </a:pPr>
            <a:r>
              <a:rPr lang="zh-CN">
                <a:solidFill>
                  <a:schemeClr val="accent3"/>
                </a:solidFill>
              </a:rPr>
              <a:t>SVM</a:t>
            </a:r>
            <a:endParaRPr sz="1400">
              <a:solidFill>
                <a:schemeClr val="accent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1"/>
          <p:cNvSpPr txBox="1"/>
          <p:nvPr/>
        </p:nvSpPr>
        <p:spPr>
          <a:xfrm>
            <a:off x="5888325" y="1040200"/>
            <a:ext cx="3081300" cy="936000"/>
          </a:xfrm>
          <a:prstGeom prst="rect">
            <a:avLst/>
          </a:prstGeom>
          <a:noFill/>
          <a:ln>
            <a:noFill/>
          </a:ln>
        </p:spPr>
        <p:txBody>
          <a:bodyPr anchorCtr="0" anchor="t" bIns="34275" lIns="0" spcFirstLastPara="1" rIns="0" wrap="square" tIns="34275">
            <a:noAutofit/>
          </a:bodyPr>
          <a:lstStyle/>
          <a:p>
            <a:pPr indent="-304800" lvl="0" marL="457200" marR="0" rtl="0" algn="l">
              <a:lnSpc>
                <a:spcPct val="100000"/>
              </a:lnSpc>
              <a:spcBef>
                <a:spcPts val="0"/>
              </a:spcBef>
              <a:spcAft>
                <a:spcPts val="0"/>
              </a:spcAft>
              <a:buSzPts val="1200"/>
              <a:buFont typeface="Microsoft Yahei"/>
              <a:buChar char="●"/>
            </a:pPr>
            <a:r>
              <a:rPr lang="zh-CN" sz="1200">
                <a:latin typeface="Microsoft Yahei"/>
                <a:ea typeface="Microsoft Yahei"/>
                <a:cs typeface="Microsoft Yahei"/>
                <a:sym typeface="Microsoft Yahei"/>
              </a:rPr>
              <a:t>Clustering does not work for our movie data set</a:t>
            </a:r>
            <a:endParaRPr sz="1200">
              <a:latin typeface="Microsoft Yahei"/>
              <a:ea typeface="Microsoft Yahei"/>
              <a:cs typeface="Microsoft Yahei"/>
              <a:sym typeface="Microsoft Yahei"/>
            </a:endParaRPr>
          </a:p>
          <a:p>
            <a:pPr indent="-304800" lvl="0" marL="457200" marR="0" rtl="0" algn="l">
              <a:lnSpc>
                <a:spcPct val="100000"/>
              </a:lnSpc>
              <a:spcBef>
                <a:spcPts val="0"/>
              </a:spcBef>
              <a:spcAft>
                <a:spcPts val="0"/>
              </a:spcAft>
              <a:buSzPts val="1200"/>
              <a:buFont typeface="Microsoft Yahei"/>
              <a:buChar char="●"/>
            </a:pPr>
            <a:r>
              <a:rPr lang="zh-CN" sz="1200">
                <a:latin typeface="Microsoft Yahei"/>
                <a:ea typeface="Microsoft Yahei"/>
                <a:cs typeface="Microsoft Yahei"/>
                <a:sym typeface="Microsoft Yahei"/>
              </a:rPr>
              <a:t>Dummy works</a:t>
            </a:r>
            <a:endParaRPr sz="1200">
              <a:latin typeface="Microsoft Yahei"/>
              <a:ea typeface="Microsoft Yahei"/>
              <a:cs typeface="Microsoft Yahei"/>
              <a:sym typeface="Microsoft Yahei"/>
            </a:endParaRPr>
          </a:p>
        </p:txBody>
      </p:sp>
      <p:sp>
        <p:nvSpPr>
          <p:cNvPr id="308" name="Google Shape;308;p21"/>
          <p:cNvSpPr/>
          <p:nvPr/>
        </p:nvSpPr>
        <p:spPr>
          <a:xfrm>
            <a:off x="5767500" y="811225"/>
            <a:ext cx="3322200" cy="1936500"/>
          </a:xfrm>
          <a:prstGeom prst="roundRect">
            <a:avLst>
              <a:gd fmla="val 16667" name="adj"/>
            </a:avLst>
          </a:prstGeom>
          <a:noFill/>
          <a:ln cap="flat" cmpd="sng" w="9525">
            <a:solidFill>
              <a:srgbClr val="AFC4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240000" y="1116025"/>
            <a:ext cx="5266500" cy="1507200"/>
          </a:xfrm>
          <a:prstGeom prst="roundRect">
            <a:avLst>
              <a:gd fmla="val 16667" name="adj"/>
            </a:avLst>
          </a:prstGeom>
          <a:noFill/>
          <a:ln cap="flat" cmpd="sng" w="9525">
            <a:solidFill>
              <a:srgbClr val="AFC4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 name="Google Shape;310;p21"/>
          <p:cNvCxnSpPr/>
          <p:nvPr/>
        </p:nvCxnSpPr>
        <p:spPr>
          <a:xfrm>
            <a:off x="154614" y="1820031"/>
            <a:ext cx="0" cy="2367300"/>
          </a:xfrm>
          <a:prstGeom prst="straightConnector1">
            <a:avLst/>
          </a:prstGeom>
          <a:noFill/>
          <a:ln cap="flat" cmpd="sng" w="9525">
            <a:solidFill>
              <a:srgbClr val="7F7F7F"/>
            </a:solidFill>
            <a:prstDash val="dash"/>
            <a:round/>
            <a:headEnd len="sm" w="sm" type="none"/>
            <a:tailEnd len="sm" w="sm" type="none"/>
          </a:ln>
        </p:spPr>
      </p:cxnSp>
      <p:sp>
        <p:nvSpPr>
          <p:cNvPr id="311" name="Google Shape;311;p21"/>
          <p:cNvSpPr txBox="1"/>
          <p:nvPr/>
        </p:nvSpPr>
        <p:spPr>
          <a:xfrm>
            <a:off x="219725" y="1333775"/>
            <a:ext cx="5110200" cy="1289400"/>
          </a:xfrm>
          <a:prstGeom prst="rect">
            <a:avLst/>
          </a:prstGeom>
          <a:noFill/>
          <a:ln>
            <a:noFill/>
          </a:ln>
        </p:spPr>
        <p:txBody>
          <a:bodyPr anchorCtr="0" anchor="t" bIns="34275" lIns="0" spcFirstLastPara="1" rIns="0" wrap="square" tIns="34275">
            <a:noAutofit/>
          </a:bodyPr>
          <a:lstStyle/>
          <a:p>
            <a:pPr indent="-304800" lvl="0" marL="457200" rtl="0" algn="l">
              <a:spcBef>
                <a:spcPts val="0"/>
              </a:spcBef>
              <a:spcAft>
                <a:spcPts val="0"/>
              </a:spcAft>
              <a:buClr>
                <a:schemeClr val="dk1"/>
              </a:buClr>
              <a:buSzPts val="1200"/>
              <a:buFont typeface="Microsoft Yahei"/>
              <a:buChar char="●"/>
            </a:pPr>
            <a:r>
              <a:rPr lang="zh-CN" sz="1200">
                <a:solidFill>
                  <a:schemeClr val="dk1"/>
                </a:solidFill>
                <a:latin typeface="Microsoft Yahei"/>
                <a:ea typeface="Microsoft Yahei"/>
                <a:cs typeface="Microsoft Yahei"/>
                <a:sym typeface="Microsoft Yahei"/>
              </a:rPr>
              <a:t>Data preparation: </a:t>
            </a:r>
            <a:r>
              <a:rPr lang="zh-CN" sz="1200">
                <a:solidFill>
                  <a:srgbClr val="333333"/>
                </a:solidFill>
                <a:highlight>
                  <a:srgbClr val="F5F5F5"/>
                </a:highlight>
              </a:rPr>
              <a:t>dummyVars </a:t>
            </a:r>
            <a:r>
              <a:rPr lang="zh-CN" sz="1200">
                <a:solidFill>
                  <a:schemeClr val="dk1"/>
                </a:solidFill>
                <a:latin typeface="Microsoft Yahei"/>
                <a:ea typeface="Microsoft Yahei"/>
                <a:cs typeface="Microsoft Yahei"/>
                <a:sym typeface="Microsoft Yahei"/>
              </a:rPr>
              <a:t>to dummy,and choose</a:t>
            </a:r>
            <a:r>
              <a:rPr lang="zh-CN" sz="1200">
                <a:solidFill>
                  <a:srgbClr val="333333"/>
                </a:solidFill>
                <a:highlight>
                  <a:srgbClr val="F5F5F5"/>
                </a:highlight>
              </a:rPr>
              <a:t> fullRank=</a:t>
            </a:r>
            <a:r>
              <a:rPr lang="zh-CN" sz="1200">
                <a:solidFill>
                  <a:srgbClr val="990073"/>
                </a:solidFill>
                <a:highlight>
                  <a:srgbClr val="F5F5F5"/>
                </a:highlight>
              </a:rPr>
              <a:t>T </a:t>
            </a:r>
            <a:r>
              <a:rPr lang="zh-CN" sz="1200">
                <a:solidFill>
                  <a:schemeClr val="dk1"/>
                </a:solidFill>
                <a:latin typeface="Microsoft Yahei"/>
                <a:ea typeface="Microsoft Yahei"/>
                <a:cs typeface="Microsoft Yahei"/>
                <a:sym typeface="Microsoft Yahei"/>
              </a:rPr>
              <a:t>to avoid linear dependencies between the columns</a:t>
            </a:r>
            <a:endParaRPr sz="1200">
              <a:latin typeface="Microsoft Yahei"/>
              <a:ea typeface="Microsoft Yahei"/>
              <a:cs typeface="Microsoft Yahei"/>
              <a:sym typeface="Microsoft Yahei"/>
            </a:endParaRPr>
          </a:p>
          <a:p>
            <a:pPr indent="-304800" lvl="0" marL="457200" marR="0" rtl="0" algn="l">
              <a:lnSpc>
                <a:spcPct val="100000"/>
              </a:lnSpc>
              <a:spcBef>
                <a:spcPts val="0"/>
              </a:spcBef>
              <a:spcAft>
                <a:spcPts val="0"/>
              </a:spcAft>
              <a:buSzPts val="1200"/>
              <a:buFont typeface="Microsoft Yahei"/>
              <a:buChar char="●"/>
            </a:pPr>
            <a:r>
              <a:rPr lang="zh-CN" sz="1200">
                <a:latin typeface="Microsoft Yahei"/>
                <a:ea typeface="Microsoft Yahei"/>
                <a:cs typeface="Microsoft Yahei"/>
                <a:sym typeface="Microsoft Yahei"/>
              </a:rPr>
              <a:t>K-means clustering</a:t>
            </a:r>
            <a:endParaRPr sz="1200">
              <a:latin typeface="Microsoft Yahei"/>
              <a:ea typeface="Microsoft Yahei"/>
              <a:cs typeface="Microsoft Yahei"/>
              <a:sym typeface="Microsoft Yahei"/>
            </a:endParaRPr>
          </a:p>
          <a:p>
            <a:pPr indent="-304800" lvl="0" marL="457200" marR="0" rtl="0" algn="l">
              <a:lnSpc>
                <a:spcPct val="100000"/>
              </a:lnSpc>
              <a:spcBef>
                <a:spcPts val="0"/>
              </a:spcBef>
              <a:spcAft>
                <a:spcPts val="0"/>
              </a:spcAft>
              <a:buSzPts val="1200"/>
              <a:buFont typeface="Microsoft Yahei"/>
              <a:buChar char="●"/>
            </a:pPr>
            <a:r>
              <a:rPr lang="zh-CN" sz="1200">
                <a:latin typeface="Microsoft Yahei"/>
                <a:ea typeface="Microsoft Yahei"/>
                <a:cs typeface="Microsoft Yahei"/>
                <a:sym typeface="Microsoft Yahei"/>
              </a:rPr>
              <a:t>A k= 2 clusters are suggested by both Total Within Sum of squares plot and Silhouette width plot</a:t>
            </a:r>
            <a:endParaRPr sz="1200">
              <a:latin typeface="Microsoft Yahei"/>
              <a:ea typeface="Microsoft Yahei"/>
              <a:cs typeface="Microsoft Yahei"/>
              <a:sym typeface="Microsoft Yahei"/>
            </a:endParaRPr>
          </a:p>
          <a:p>
            <a:pPr indent="-304800" lvl="0" marL="457200" marR="0" rtl="0" algn="l">
              <a:lnSpc>
                <a:spcPct val="100000"/>
              </a:lnSpc>
              <a:spcBef>
                <a:spcPts val="0"/>
              </a:spcBef>
              <a:spcAft>
                <a:spcPts val="0"/>
              </a:spcAft>
              <a:buSzPts val="1200"/>
              <a:buFont typeface="Microsoft Yahei"/>
              <a:buChar char="●"/>
            </a:pPr>
            <a:r>
              <a:rPr lang="zh-CN" sz="1200">
                <a:latin typeface="Microsoft Yahei"/>
                <a:ea typeface="Microsoft Yahei"/>
                <a:cs typeface="Microsoft Yahei"/>
                <a:sym typeface="Microsoft Yahei"/>
              </a:rPr>
              <a:t>Built two xgboost models based on clusters and combine</a:t>
            </a:r>
            <a:endParaRPr sz="1200">
              <a:latin typeface="Microsoft Yahei"/>
              <a:ea typeface="Microsoft Yahei"/>
              <a:cs typeface="Microsoft Yahei"/>
              <a:sym typeface="Microsoft Yahei"/>
            </a:endParaRPr>
          </a:p>
        </p:txBody>
      </p:sp>
      <p:sp>
        <p:nvSpPr>
          <p:cNvPr id="312" name="Google Shape;312;p21"/>
          <p:cNvSpPr txBox="1"/>
          <p:nvPr/>
        </p:nvSpPr>
        <p:spPr>
          <a:xfrm>
            <a:off x="5867884" y="1811224"/>
            <a:ext cx="2424300" cy="253800"/>
          </a:xfrm>
          <a:prstGeom prst="rect">
            <a:avLst/>
          </a:prstGeom>
          <a:noFill/>
          <a:ln>
            <a:noFill/>
          </a:ln>
        </p:spPr>
        <p:txBody>
          <a:bodyPr anchorCtr="0" anchor="t" bIns="34275" lIns="0" spcFirstLastPara="1" rIns="0" wrap="square" tIns="34275">
            <a:noAutofit/>
          </a:bodyPr>
          <a:lstStyle/>
          <a:p>
            <a:pPr indent="0" lvl="0" marL="0" marR="0" rtl="0" algn="l">
              <a:spcBef>
                <a:spcPts val="0"/>
              </a:spcBef>
              <a:spcAft>
                <a:spcPts val="0"/>
              </a:spcAft>
              <a:buNone/>
            </a:pPr>
            <a:r>
              <a:rPr lang="zh-CN" sz="1200">
                <a:solidFill>
                  <a:srgbClr val="595959"/>
                </a:solidFill>
                <a:latin typeface="Microsoft Yahei"/>
                <a:ea typeface="Microsoft Yahei"/>
                <a:cs typeface="Microsoft Yahei"/>
                <a:sym typeface="Microsoft Yahei"/>
              </a:rPr>
              <a:t>Package and functions we used:</a:t>
            </a:r>
            <a:endParaRPr/>
          </a:p>
        </p:txBody>
      </p:sp>
      <p:sp>
        <p:nvSpPr>
          <p:cNvPr id="313" name="Google Shape;313;p21"/>
          <p:cNvSpPr txBox="1"/>
          <p:nvPr/>
        </p:nvSpPr>
        <p:spPr>
          <a:xfrm>
            <a:off x="3678725" y="211650"/>
            <a:ext cx="1774500" cy="55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4" name="Google Shape;314;p21"/>
          <p:cNvSpPr txBox="1"/>
          <p:nvPr/>
        </p:nvSpPr>
        <p:spPr>
          <a:xfrm>
            <a:off x="243275" y="326625"/>
            <a:ext cx="85968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latin typeface="Calibri"/>
                <a:ea typeface="Calibri"/>
                <a:cs typeface="Calibri"/>
                <a:sym typeface="Calibri"/>
              </a:rPr>
              <a:t>Model Experimentation - Clustering then predict + xgboost  </a:t>
            </a:r>
            <a:endParaRPr sz="2400">
              <a:latin typeface="Calibri"/>
              <a:ea typeface="Calibri"/>
              <a:cs typeface="Calibri"/>
              <a:sym typeface="Calibri"/>
            </a:endParaRPr>
          </a:p>
        </p:txBody>
      </p:sp>
      <p:pic>
        <p:nvPicPr>
          <p:cNvPr id="315" name="Google Shape;315;p21"/>
          <p:cNvPicPr preferRelativeResize="0"/>
          <p:nvPr/>
        </p:nvPicPr>
        <p:blipFill rotWithShape="1">
          <a:blip r:embed="rId3">
            <a:alphaModFix/>
          </a:blip>
          <a:srcRect b="0" l="0" r="23124" t="25749"/>
          <a:stretch/>
        </p:blipFill>
        <p:spPr>
          <a:xfrm>
            <a:off x="2891475" y="3117075"/>
            <a:ext cx="2318762" cy="1629649"/>
          </a:xfrm>
          <a:prstGeom prst="rect">
            <a:avLst/>
          </a:prstGeom>
          <a:noFill/>
          <a:ln>
            <a:noFill/>
          </a:ln>
        </p:spPr>
      </p:pic>
      <p:pic>
        <p:nvPicPr>
          <p:cNvPr id="316" name="Google Shape;316;p21"/>
          <p:cNvPicPr preferRelativeResize="0"/>
          <p:nvPr/>
        </p:nvPicPr>
        <p:blipFill rotWithShape="1">
          <a:blip r:embed="rId4">
            <a:alphaModFix/>
          </a:blip>
          <a:srcRect b="0" l="0" r="5651" t="25716"/>
          <a:stretch/>
        </p:blipFill>
        <p:spPr>
          <a:xfrm>
            <a:off x="408138" y="3117075"/>
            <a:ext cx="2373751" cy="1629651"/>
          </a:xfrm>
          <a:prstGeom prst="rect">
            <a:avLst/>
          </a:prstGeom>
          <a:noFill/>
          <a:ln>
            <a:noFill/>
          </a:ln>
        </p:spPr>
      </p:pic>
      <p:pic>
        <p:nvPicPr>
          <p:cNvPr id="317" name="Google Shape;317;p21"/>
          <p:cNvPicPr preferRelativeResize="0"/>
          <p:nvPr/>
        </p:nvPicPr>
        <p:blipFill rotWithShape="1">
          <a:blip r:embed="rId5">
            <a:alphaModFix/>
          </a:blip>
          <a:srcRect b="77689" l="0" r="0" t="0"/>
          <a:stretch/>
        </p:blipFill>
        <p:spPr>
          <a:xfrm>
            <a:off x="5807875" y="2128600"/>
            <a:ext cx="1484401" cy="265857"/>
          </a:xfrm>
          <a:prstGeom prst="rect">
            <a:avLst/>
          </a:prstGeom>
          <a:noFill/>
          <a:ln>
            <a:noFill/>
          </a:ln>
        </p:spPr>
      </p:pic>
      <p:pic>
        <p:nvPicPr>
          <p:cNvPr id="318" name="Google Shape;318;p21"/>
          <p:cNvPicPr preferRelativeResize="0"/>
          <p:nvPr/>
        </p:nvPicPr>
        <p:blipFill rotWithShape="1">
          <a:blip r:embed="rId6">
            <a:alphaModFix/>
          </a:blip>
          <a:srcRect b="0" l="0" r="0" t="67110"/>
          <a:stretch/>
        </p:blipFill>
        <p:spPr>
          <a:xfrm>
            <a:off x="7389750" y="2128606"/>
            <a:ext cx="1500700" cy="396219"/>
          </a:xfrm>
          <a:prstGeom prst="rect">
            <a:avLst/>
          </a:prstGeom>
          <a:noFill/>
          <a:ln>
            <a:noFill/>
          </a:ln>
        </p:spPr>
      </p:pic>
      <p:sp>
        <p:nvSpPr>
          <p:cNvPr id="319" name="Google Shape;319;p21"/>
          <p:cNvSpPr txBox="1"/>
          <p:nvPr/>
        </p:nvSpPr>
        <p:spPr>
          <a:xfrm>
            <a:off x="361759" y="2809074"/>
            <a:ext cx="2424300" cy="253800"/>
          </a:xfrm>
          <a:prstGeom prst="rect">
            <a:avLst/>
          </a:prstGeom>
          <a:noFill/>
          <a:ln>
            <a:noFill/>
          </a:ln>
        </p:spPr>
        <p:txBody>
          <a:bodyPr anchorCtr="0" anchor="t" bIns="34275" lIns="0" spcFirstLastPara="1" rIns="0" wrap="square" tIns="34275">
            <a:noAutofit/>
          </a:bodyPr>
          <a:lstStyle/>
          <a:p>
            <a:pPr indent="0" lvl="0" marL="0" marR="0" rtl="0" algn="l">
              <a:spcBef>
                <a:spcPts val="0"/>
              </a:spcBef>
              <a:spcAft>
                <a:spcPts val="0"/>
              </a:spcAft>
              <a:buNone/>
            </a:pPr>
            <a:r>
              <a:rPr lang="zh-CN" sz="1200">
                <a:solidFill>
                  <a:srgbClr val="595959"/>
                </a:solidFill>
                <a:latin typeface="Microsoft Yahei"/>
                <a:ea typeface="Microsoft Yahei"/>
                <a:cs typeface="Microsoft Yahei"/>
                <a:sym typeface="Microsoft Yahei"/>
              </a:rPr>
              <a:t>Total Within Sum of Squares</a:t>
            </a:r>
            <a:endParaRPr/>
          </a:p>
        </p:txBody>
      </p:sp>
      <p:sp>
        <p:nvSpPr>
          <p:cNvPr id="320" name="Google Shape;320;p21"/>
          <p:cNvSpPr txBox="1"/>
          <p:nvPr/>
        </p:nvSpPr>
        <p:spPr>
          <a:xfrm>
            <a:off x="2984259" y="2863274"/>
            <a:ext cx="2424300" cy="253800"/>
          </a:xfrm>
          <a:prstGeom prst="rect">
            <a:avLst/>
          </a:prstGeom>
          <a:noFill/>
          <a:ln>
            <a:noFill/>
          </a:ln>
        </p:spPr>
        <p:txBody>
          <a:bodyPr anchorCtr="0" anchor="t" bIns="34275" lIns="0" spcFirstLastPara="1" rIns="0" wrap="square" tIns="34275">
            <a:noAutofit/>
          </a:bodyPr>
          <a:lstStyle/>
          <a:p>
            <a:pPr indent="0" lvl="0" marL="0" marR="0" rtl="0" algn="l">
              <a:spcBef>
                <a:spcPts val="0"/>
              </a:spcBef>
              <a:spcAft>
                <a:spcPts val="0"/>
              </a:spcAft>
              <a:buNone/>
            </a:pPr>
            <a:r>
              <a:rPr lang="zh-CN" sz="1200">
                <a:solidFill>
                  <a:srgbClr val="595959"/>
                </a:solidFill>
                <a:latin typeface="Microsoft Yahei"/>
                <a:ea typeface="Microsoft Yahei"/>
                <a:cs typeface="Microsoft Yahei"/>
                <a:sym typeface="Microsoft Yahei"/>
              </a:rPr>
              <a:t>Silhoette Width</a:t>
            </a:r>
            <a:endParaRPr/>
          </a:p>
        </p:txBody>
      </p:sp>
      <p:sp>
        <p:nvSpPr>
          <p:cNvPr id="321" name="Google Shape;321;p21"/>
          <p:cNvSpPr txBox="1"/>
          <p:nvPr/>
        </p:nvSpPr>
        <p:spPr>
          <a:xfrm>
            <a:off x="385034" y="1079974"/>
            <a:ext cx="2424300" cy="253800"/>
          </a:xfrm>
          <a:prstGeom prst="rect">
            <a:avLst/>
          </a:prstGeom>
          <a:noFill/>
          <a:ln>
            <a:noFill/>
          </a:ln>
        </p:spPr>
        <p:txBody>
          <a:bodyPr anchorCtr="0" anchor="t" bIns="34275" lIns="0" spcFirstLastPara="1" rIns="0" wrap="square" tIns="34275">
            <a:noAutofit/>
          </a:bodyPr>
          <a:lstStyle/>
          <a:p>
            <a:pPr indent="0" lvl="0" marL="0" marR="0" rtl="0" algn="l">
              <a:spcBef>
                <a:spcPts val="0"/>
              </a:spcBef>
              <a:spcAft>
                <a:spcPts val="0"/>
              </a:spcAft>
              <a:buNone/>
            </a:pPr>
            <a:r>
              <a:rPr lang="zh-CN" sz="1200">
                <a:solidFill>
                  <a:srgbClr val="595959"/>
                </a:solidFill>
                <a:latin typeface="Microsoft Yahei"/>
                <a:ea typeface="Microsoft Yahei"/>
                <a:cs typeface="Microsoft Yahei"/>
                <a:sym typeface="Microsoft Yahei"/>
              </a:rPr>
              <a:t>Process:</a:t>
            </a:r>
            <a:endParaRPr/>
          </a:p>
        </p:txBody>
      </p:sp>
      <p:sp>
        <p:nvSpPr>
          <p:cNvPr id="322" name="Google Shape;322;p21"/>
          <p:cNvSpPr txBox="1"/>
          <p:nvPr/>
        </p:nvSpPr>
        <p:spPr>
          <a:xfrm>
            <a:off x="5888325" y="812627"/>
            <a:ext cx="2457300" cy="3066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None/>
            </a:pPr>
            <a:r>
              <a:rPr lang="zh-CN" sz="1200">
                <a:solidFill>
                  <a:srgbClr val="595959"/>
                </a:solidFill>
                <a:latin typeface="Microsoft Yahei"/>
                <a:ea typeface="Microsoft Yahei"/>
                <a:cs typeface="Microsoft Yahei"/>
                <a:sym typeface="Microsoft Yahei"/>
              </a:rPr>
              <a:t>Learning</a:t>
            </a:r>
            <a:endParaRPr b="1" sz="2400"/>
          </a:p>
        </p:txBody>
      </p:sp>
      <p:cxnSp>
        <p:nvCxnSpPr>
          <p:cNvPr id="323" name="Google Shape;323;p21"/>
          <p:cNvCxnSpPr/>
          <p:nvPr/>
        </p:nvCxnSpPr>
        <p:spPr>
          <a:xfrm flipH="1">
            <a:off x="5597250" y="1046200"/>
            <a:ext cx="3300" cy="1474800"/>
          </a:xfrm>
          <a:prstGeom prst="straightConnector1">
            <a:avLst/>
          </a:prstGeom>
          <a:noFill/>
          <a:ln cap="flat" cmpd="sng" w="9525">
            <a:solidFill>
              <a:srgbClr val="B7B7B7"/>
            </a:solidFill>
            <a:prstDash val="solid"/>
            <a:round/>
            <a:headEnd len="med" w="med" type="none"/>
            <a:tailEnd len="med" w="med" type="none"/>
          </a:ln>
        </p:spPr>
      </p:cxnSp>
      <p:graphicFrame>
        <p:nvGraphicFramePr>
          <p:cNvPr id="324" name="Google Shape;324;p21"/>
          <p:cNvGraphicFramePr/>
          <p:nvPr/>
        </p:nvGraphicFramePr>
        <p:xfrm>
          <a:off x="5676750" y="3222425"/>
          <a:ext cx="3000000" cy="3000000"/>
        </p:xfrm>
        <a:graphic>
          <a:graphicData uri="http://schemas.openxmlformats.org/drawingml/2006/table">
            <a:tbl>
              <a:tblPr>
                <a:noFill/>
                <a:tableStyleId>{1BC7D767-EF04-47FC-BF7A-AF29C4FAC2C8}</a:tableStyleId>
              </a:tblPr>
              <a:tblGrid>
                <a:gridCol w="1615525"/>
                <a:gridCol w="1598175"/>
              </a:tblGrid>
              <a:tr h="316275">
                <a:tc>
                  <a:txBody>
                    <a:bodyPr>
                      <a:noAutofit/>
                    </a:bodyPr>
                    <a:lstStyle/>
                    <a:p>
                      <a:pPr indent="0" lvl="0" marL="0" rtl="0" algn="l">
                        <a:lnSpc>
                          <a:spcPct val="115000"/>
                        </a:lnSpc>
                        <a:spcBef>
                          <a:spcPts val="0"/>
                        </a:spcBef>
                        <a:spcAft>
                          <a:spcPts val="0"/>
                        </a:spcAft>
                        <a:buNone/>
                      </a:pPr>
                      <a:r>
                        <a:rPr lang="zh-CN" sz="1100"/>
                        <a:t>Model</a:t>
                      </a:r>
                      <a:endParaRPr sz="1100"/>
                    </a:p>
                  </a:txBody>
                  <a:tcPr marT="63500" marB="63500" marR="63500" marL="63500"/>
                </a:tc>
                <a:tc>
                  <a:txBody>
                    <a:bodyPr>
                      <a:noAutofit/>
                    </a:bodyPr>
                    <a:lstStyle/>
                    <a:p>
                      <a:pPr indent="0" lvl="0" marL="0" rtl="0" algn="l">
                        <a:lnSpc>
                          <a:spcPct val="115000"/>
                        </a:lnSpc>
                        <a:spcBef>
                          <a:spcPts val="0"/>
                        </a:spcBef>
                        <a:spcAft>
                          <a:spcPts val="0"/>
                        </a:spcAft>
                        <a:buNone/>
                      </a:pPr>
                      <a:r>
                        <a:rPr lang="zh-CN" sz="1100"/>
                        <a:t>Kaggle RMSLE</a:t>
                      </a:r>
                      <a:endParaRPr sz="1100"/>
                    </a:p>
                  </a:txBody>
                  <a:tcPr marT="63500" marB="63500" marR="63500" marL="63500"/>
                </a:tc>
              </a:tr>
              <a:tr h="548050">
                <a:tc>
                  <a:txBody>
                    <a:bodyPr>
                      <a:noAutofit/>
                    </a:bodyPr>
                    <a:lstStyle/>
                    <a:p>
                      <a:pPr indent="0" lvl="0" marL="0" rtl="0" algn="l">
                        <a:lnSpc>
                          <a:spcPct val="115000"/>
                        </a:lnSpc>
                        <a:spcBef>
                          <a:spcPts val="0"/>
                        </a:spcBef>
                        <a:spcAft>
                          <a:spcPts val="0"/>
                        </a:spcAft>
                        <a:buNone/>
                      </a:pPr>
                      <a:r>
                        <a:rPr lang="zh-CN" sz="1100"/>
                        <a:t>Clustering then predict </a:t>
                      </a:r>
                      <a:endParaRPr sz="1100"/>
                    </a:p>
                  </a:txBody>
                  <a:tcPr marT="63500" marB="63500" marR="63500" marL="63500"/>
                </a:tc>
                <a:tc>
                  <a:txBody>
                    <a:bodyPr>
                      <a:noAutofit/>
                    </a:bodyPr>
                    <a:lstStyle/>
                    <a:p>
                      <a:pPr indent="0" lvl="0" marL="0" rtl="0" algn="l">
                        <a:lnSpc>
                          <a:spcPct val="115000"/>
                        </a:lnSpc>
                        <a:spcBef>
                          <a:spcPts val="0"/>
                        </a:spcBef>
                        <a:spcAft>
                          <a:spcPts val="0"/>
                        </a:spcAft>
                        <a:buNone/>
                      </a:pPr>
                      <a:r>
                        <a:rPr lang="zh-CN" sz="1100"/>
                        <a:t>2.23</a:t>
                      </a:r>
                      <a:endParaRPr sz="1100"/>
                    </a:p>
                  </a:txBody>
                  <a:tcPr marT="63500" marB="63500" marR="63500" marL="63500"/>
                </a:tc>
              </a:tr>
              <a:tr h="449025">
                <a:tc>
                  <a:txBody>
                    <a:bodyPr>
                      <a:noAutofit/>
                    </a:bodyPr>
                    <a:lstStyle/>
                    <a:p>
                      <a:pPr indent="0" lvl="0" marL="0" rtl="0" algn="l">
                        <a:lnSpc>
                          <a:spcPct val="115000"/>
                        </a:lnSpc>
                        <a:spcBef>
                          <a:spcPts val="0"/>
                        </a:spcBef>
                        <a:spcAft>
                          <a:spcPts val="0"/>
                        </a:spcAft>
                        <a:buNone/>
                      </a:pPr>
                      <a:r>
                        <a:rPr lang="zh-CN" sz="1100"/>
                        <a:t>No clustering </a:t>
                      </a:r>
                      <a:endParaRPr sz="1100"/>
                    </a:p>
                  </a:txBody>
                  <a:tcPr marT="63500" marB="63500" marR="63500" marL="63500"/>
                </a:tc>
                <a:tc>
                  <a:txBody>
                    <a:bodyPr>
                      <a:noAutofit/>
                    </a:bodyPr>
                    <a:lstStyle/>
                    <a:p>
                      <a:pPr indent="0" lvl="0" marL="0" rtl="0" algn="l">
                        <a:lnSpc>
                          <a:spcPct val="115000"/>
                        </a:lnSpc>
                        <a:spcBef>
                          <a:spcPts val="0"/>
                        </a:spcBef>
                        <a:spcAft>
                          <a:spcPts val="0"/>
                        </a:spcAft>
                        <a:buNone/>
                      </a:pPr>
                      <a:r>
                        <a:rPr lang="zh-CN" sz="1100"/>
                        <a:t>2.19</a:t>
                      </a:r>
                      <a:endParaRPr sz="1100"/>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自定义 559">
      <a:dk1>
        <a:srgbClr val="000000"/>
      </a:dk1>
      <a:lt1>
        <a:srgbClr val="FFFFFF"/>
      </a:lt1>
      <a:dk2>
        <a:srgbClr val="1F497D"/>
      </a:dk2>
      <a:lt2>
        <a:srgbClr val="EEECE1"/>
      </a:lt2>
      <a:accent1>
        <a:srgbClr val="466C92"/>
      </a:accent1>
      <a:accent2>
        <a:srgbClr val="7E9ACA"/>
      </a:accent2>
      <a:accent3>
        <a:srgbClr val="466C92"/>
      </a:accent3>
      <a:accent4>
        <a:srgbClr val="7E9ACA"/>
      </a:accent4>
      <a:accent5>
        <a:srgbClr val="466C92"/>
      </a:accent5>
      <a:accent6>
        <a:srgbClr val="7E9AC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